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8" r:id="rId8"/>
    <p:sldId id="267"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90"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31957CC-CC25-462C-8BCC-A916F5FBA35C}" type="datetimeFigureOut">
              <a:rPr lang="nl-NL" smtClean="0"/>
              <a:pPr/>
              <a:t>8-9-2016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31957CC-CC25-462C-8BCC-A916F5FBA35C}" type="datetimeFigureOut">
              <a:rPr lang="nl-NL" smtClean="0"/>
              <a:pPr/>
              <a:t>8-9-2016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31957CC-CC25-462C-8BCC-A916F5FBA35C}" type="datetimeFigureOut">
              <a:rPr lang="nl-NL" smtClean="0"/>
              <a:pPr/>
              <a:t>8-9-2016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1957CC-CC25-462C-8BCC-A916F5FBA35C}"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9565E29-2675-4DB1-9F6B-E9043854D21D}"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957CC-CC25-462C-8BCC-A916F5FBA35C}" type="datetimeFigureOut">
              <a:rPr lang="nl-NL" smtClean="0"/>
              <a:pPr/>
              <a:t>8-9-2016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65E29-2675-4DB1-9F6B-E9043854D21D}"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bokt.nl/forums/viewtopic.php?f=6&amp;t=160408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ioplek.org/animaties/celademhaling/glycolysex.html" TargetMode="External"/><Relationship Id="rId2" Type="http://schemas.openxmlformats.org/officeDocument/2006/relationships/hyperlink" Target="http://www.bioplek.org/animaties/celademhaling/glycolyse.html"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www.bioplek.org/animaties/celademhaling/citroenzuurcyclusx.html" TargetMode="External"/><Relationship Id="rId2" Type="http://schemas.openxmlformats.org/officeDocument/2006/relationships/hyperlink" Target="http://www.bioplek.org/animaties/celademhaling/citroenzuurcyclus.html"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ioplek.org/animaties/celademhaling/celademhal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lRN7gIdQi_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Basisstof </a:t>
            </a:r>
            <a:r>
              <a:rPr lang="nl-NL" sz="3200" b="1" dirty="0" smtClean="0"/>
              <a:t>3  </a:t>
            </a:r>
            <a:r>
              <a:rPr lang="nl-NL" sz="3200" b="1" dirty="0" smtClean="0"/>
              <a:t>Dissimilatie </a:t>
            </a:r>
            <a:endParaRPr lang="nl-NL" sz="3200" b="1"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Dissimilatie is het afbreken van grotere moleculen in kleinere, </a:t>
            </a:r>
            <a:r>
              <a:rPr lang="nl-NL" sz="2400" b="1" dirty="0" smtClean="0"/>
              <a:t>waarbij energie vrijkomt en wordt vastgelegd in de vorm van ATP</a:t>
            </a:r>
            <a:r>
              <a:rPr lang="nl-NL" sz="2400" dirty="0" smtClean="0"/>
              <a:t>. Deze ATP wordt gebruikt voor alle levensprocessen.</a:t>
            </a:r>
            <a:br>
              <a:rPr lang="nl-NL" sz="2400" dirty="0" smtClean="0"/>
            </a:br>
            <a:r>
              <a:rPr lang="nl-NL" sz="2400" b="1" dirty="0" smtClean="0"/>
              <a:t>Tijdens de groei is de assimilatie groter dan de dissimilatie</a:t>
            </a:r>
          </a:p>
          <a:p>
            <a:r>
              <a:rPr lang="nl-NL" sz="2400" dirty="0" smtClean="0"/>
              <a:t>Bij de </a:t>
            </a:r>
            <a:r>
              <a:rPr lang="nl-NL" sz="2400" b="1" dirty="0" smtClean="0"/>
              <a:t>eukaryote organismen </a:t>
            </a:r>
            <a:r>
              <a:rPr lang="nl-NL" sz="2400" dirty="0" smtClean="0"/>
              <a:t>(met een kern en </a:t>
            </a:r>
            <a:r>
              <a:rPr lang="nl-NL" sz="2400" dirty="0" err="1" smtClean="0"/>
              <a:t>mitochondriën</a:t>
            </a:r>
            <a:r>
              <a:rPr lang="nl-NL" sz="2400" dirty="0" smtClean="0"/>
              <a:t>) gebeurt de dissimilatie meestal met gebruik van zuurstof: </a:t>
            </a:r>
            <a:r>
              <a:rPr lang="nl-NL" sz="2400" b="1" dirty="0" smtClean="0"/>
              <a:t>aeroob</a:t>
            </a:r>
            <a:r>
              <a:rPr lang="nl-NL" sz="2400" dirty="0" smtClean="0"/>
              <a:t>. </a:t>
            </a:r>
          </a:p>
          <a:p>
            <a:r>
              <a:rPr lang="nl-NL" sz="2400" dirty="0" smtClean="0"/>
              <a:t>Bij gebrek aan zuurstof kan het ook zonder zuurstof (</a:t>
            </a:r>
            <a:r>
              <a:rPr lang="nl-NL" sz="2400" b="1" dirty="0" smtClean="0"/>
              <a:t>anaeroob</a:t>
            </a:r>
            <a:r>
              <a:rPr lang="nl-NL" sz="2400" dirty="0" smtClean="0"/>
              <a:t>), maar dat levert minder energie op; </a:t>
            </a:r>
          </a:p>
          <a:p>
            <a:pPr>
              <a:buNone/>
            </a:pPr>
            <a:r>
              <a:rPr lang="nl-NL" sz="2400" dirty="0"/>
              <a:t>	</a:t>
            </a:r>
            <a:r>
              <a:rPr lang="nl-NL" sz="2400" dirty="0" smtClean="0"/>
              <a:t>het is meestal een soort noodmaatregel van cellen, waardoor het organisme in ieder geval in leven blijft</a:t>
            </a:r>
          </a:p>
          <a:p>
            <a:pPr>
              <a:buNone/>
            </a:pPr>
            <a:r>
              <a:rPr lang="nl-NL" sz="2400" dirty="0" smtClean="0"/>
              <a:t/>
            </a:r>
            <a:br>
              <a:rPr lang="nl-NL" sz="2400" dirty="0" smtClean="0"/>
            </a:br>
            <a:r>
              <a:rPr lang="nl-NL" sz="2400" dirty="0" smtClean="0"/>
              <a:t>Er zijn bacteriën die </a:t>
            </a:r>
            <a:r>
              <a:rPr lang="nl-NL" sz="2400" b="1" dirty="0" smtClean="0"/>
              <a:t>uitsluitend anaeroob </a:t>
            </a:r>
            <a:r>
              <a:rPr lang="nl-NL" sz="2400" dirty="0" err="1" smtClean="0"/>
              <a:t>dissimileren</a:t>
            </a:r>
            <a:r>
              <a:rPr lang="nl-NL" sz="2400" dirty="0" smtClean="0"/>
              <a:t>. </a:t>
            </a:r>
          </a:p>
          <a:p>
            <a:pPr>
              <a:buNone/>
            </a:pPr>
            <a:r>
              <a:rPr lang="nl-NL" sz="2400" dirty="0"/>
              <a:t>	</a:t>
            </a:r>
            <a:r>
              <a:rPr lang="nl-NL" sz="2400" dirty="0" smtClean="0"/>
              <a:t>Zij leven bijvoorbeeld diep in de modderbodem van sloten en plassen, en ook in de aardkorst of diep in de oceaan.</a:t>
            </a:r>
            <a:endParaRPr lang="nl-N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Andere brandstoffen 2</a:t>
            </a:r>
            <a:endParaRPr lang="nl-NL" sz="3200" dirty="0"/>
          </a:p>
        </p:txBody>
      </p:sp>
      <p:pic>
        <p:nvPicPr>
          <p:cNvPr id="4" name="Tijdelijke aanduiding voor inhoud 3" descr="verschillende_brandstoffen_in_reactieketen.jpg"/>
          <p:cNvPicPr>
            <a:picLocks noGrp="1" noChangeAspect="1"/>
          </p:cNvPicPr>
          <p:nvPr>
            <p:ph idx="1"/>
          </p:nvPr>
        </p:nvPicPr>
        <p:blipFill>
          <a:blip r:embed="rId2" cstate="print"/>
          <a:stretch>
            <a:fillRect/>
          </a:stretch>
        </p:blipFill>
        <p:spPr>
          <a:xfrm>
            <a:off x="2123728" y="966320"/>
            <a:ext cx="4968552" cy="5703039"/>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Respiratoir quotiënt 1</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a:bodyPr>
          <a:lstStyle/>
          <a:p>
            <a:r>
              <a:rPr lang="nl-NL" sz="2400" dirty="0" smtClean="0"/>
              <a:t>Bij aerobe dissimilatie wordt zuurstof verbruikt en komt koolstofdioxide vrij. De </a:t>
            </a:r>
            <a:r>
              <a:rPr lang="nl-NL" sz="2400" b="1" dirty="0" smtClean="0"/>
              <a:t>verhouding tussen afgestane koolstofdioxide en opgenomen zuurstof is afhankelijk van de verbruikte brandstof.</a:t>
            </a:r>
            <a:r>
              <a:rPr lang="nl-NL" sz="2400" dirty="0" smtClean="0"/>
              <a:t> Aan de hand van de verhouding, het zogeheten </a:t>
            </a:r>
            <a:r>
              <a:rPr lang="nl-NL" sz="2400" b="1" dirty="0" smtClean="0"/>
              <a:t>respiratoir quotiënt</a:t>
            </a:r>
            <a:r>
              <a:rPr lang="nl-NL" sz="2400" dirty="0" smtClean="0"/>
              <a:t>, kan je onderzoeken welke stof(</a:t>
            </a:r>
            <a:r>
              <a:rPr lang="nl-NL" sz="2400" dirty="0" err="1" smtClean="0"/>
              <a:t>fen</a:t>
            </a:r>
            <a:r>
              <a:rPr lang="nl-NL" sz="2400" dirty="0" smtClean="0"/>
              <a:t>) een organisme </a:t>
            </a:r>
            <a:r>
              <a:rPr lang="nl-NL" sz="2400" dirty="0" err="1" smtClean="0"/>
              <a:t>dissimileert</a:t>
            </a:r>
            <a:r>
              <a:rPr lang="nl-NL" sz="2400" dirty="0" smtClean="0"/>
              <a:t>.</a:t>
            </a:r>
          </a:p>
          <a:p>
            <a:r>
              <a:rPr lang="nl-NL" sz="2400" b="1" dirty="0" smtClean="0"/>
              <a:t>Respiratoir quotiënt</a:t>
            </a:r>
            <a:r>
              <a:rPr lang="nl-NL" sz="2400" dirty="0" smtClean="0"/>
              <a:t> (</a:t>
            </a:r>
            <a:r>
              <a:rPr lang="nl-NL" sz="2400" dirty="0" err="1" smtClean="0"/>
              <a:t>RQ-waarde</a:t>
            </a:r>
            <a:r>
              <a:rPr lang="nl-NL" sz="2400" dirty="0" smtClean="0"/>
              <a:t>) = het aantal afgestane CO</a:t>
            </a:r>
            <a:r>
              <a:rPr lang="nl-NL" sz="2400" baseline="-25000" dirty="0" smtClean="0"/>
              <a:t>2</a:t>
            </a:r>
            <a:r>
              <a:rPr lang="nl-NL" sz="2400" dirty="0" smtClean="0"/>
              <a:t>-moleculen gedeeld door het aantal opgenomen O</a:t>
            </a:r>
            <a:r>
              <a:rPr lang="nl-NL" sz="2400" baseline="-25000" dirty="0" smtClean="0"/>
              <a:t>2</a:t>
            </a:r>
            <a:r>
              <a:rPr lang="nl-NL" sz="2400" dirty="0" smtClean="0"/>
              <a:t>-moleculen</a:t>
            </a:r>
          </a:p>
          <a:p>
            <a:r>
              <a:rPr lang="nl-NL" sz="2400" dirty="0" smtClean="0"/>
              <a:t/>
            </a:r>
            <a:br>
              <a:rPr lang="nl-NL" sz="2400" dirty="0" smtClean="0"/>
            </a:br>
            <a:r>
              <a:rPr lang="nl-NL" sz="2400" dirty="0" smtClean="0"/>
              <a:t/>
            </a:r>
            <a:br>
              <a:rPr lang="nl-NL" sz="2400" dirty="0" smtClean="0"/>
            </a:br>
            <a:endParaRPr lang="nl-NL" sz="2400" dirty="0"/>
          </a:p>
        </p:txBody>
      </p:sp>
      <p:pic>
        <p:nvPicPr>
          <p:cNvPr id="4" name="Afbeelding 3" descr="respiratoir quotient.jpg"/>
          <p:cNvPicPr>
            <a:picLocks noChangeAspect="1"/>
          </p:cNvPicPr>
          <p:nvPr/>
        </p:nvPicPr>
        <p:blipFill>
          <a:blip r:embed="rId2" cstate="print"/>
          <a:stretch>
            <a:fillRect/>
          </a:stretch>
        </p:blipFill>
        <p:spPr>
          <a:xfrm>
            <a:off x="2051720" y="4159600"/>
            <a:ext cx="4217950" cy="258176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Respiratoir quotiënt 2</a:t>
            </a:r>
            <a:endParaRPr lang="nl-NL" sz="3200" dirty="0"/>
          </a:p>
        </p:txBody>
      </p:sp>
      <p:sp>
        <p:nvSpPr>
          <p:cNvPr id="3" name="Tijdelijke aanduiding voor inhoud 2"/>
          <p:cNvSpPr>
            <a:spLocks noGrp="1"/>
          </p:cNvSpPr>
          <p:nvPr>
            <p:ph idx="1"/>
          </p:nvPr>
        </p:nvSpPr>
        <p:spPr>
          <a:xfrm>
            <a:off x="457200" y="980728"/>
            <a:ext cx="8229600" cy="5616624"/>
          </a:xfrm>
        </p:spPr>
        <p:txBody>
          <a:bodyPr>
            <a:normAutofit/>
          </a:bodyPr>
          <a:lstStyle/>
          <a:p>
            <a:r>
              <a:rPr lang="en-US" sz="2400" dirty="0" smtClean="0"/>
              <a:t>The RQ for </a:t>
            </a:r>
            <a:r>
              <a:rPr lang="en-US" sz="2400" b="1" dirty="0" smtClean="0"/>
              <a:t>protein </a:t>
            </a:r>
            <a:r>
              <a:rPr lang="en-US" sz="2400" dirty="0" smtClean="0"/>
              <a:t>reflects the composite RQ's of </a:t>
            </a:r>
            <a:r>
              <a:rPr lang="en-US" sz="2400" b="1" dirty="0" smtClean="0"/>
              <a:t>individual amino acids, which averages 0.80</a:t>
            </a:r>
            <a:r>
              <a:rPr lang="en-US" sz="2400" dirty="0" smtClean="0"/>
              <a:t>. </a:t>
            </a:r>
          </a:p>
          <a:p>
            <a:endParaRPr lang="en-US" sz="2400" dirty="0"/>
          </a:p>
          <a:p>
            <a:r>
              <a:rPr lang="en-US" sz="2400" dirty="0" smtClean="0"/>
              <a:t>After the RQ is corrected for protein, the proportion of fat and carbohydrate in the full mix being oxidized can be calculated. If 210 ml/min 0</a:t>
            </a:r>
            <a:r>
              <a:rPr lang="en-US" sz="2400" baseline="-25000" dirty="0" smtClean="0"/>
              <a:t>2</a:t>
            </a:r>
            <a:r>
              <a:rPr lang="en-US" sz="2400" dirty="0" smtClean="0"/>
              <a:t> is consumed and 174 ml/min of CO</a:t>
            </a:r>
            <a:r>
              <a:rPr lang="en-US" sz="2400" baseline="-25000" dirty="0" smtClean="0"/>
              <a:t>2</a:t>
            </a:r>
            <a:r>
              <a:rPr lang="en-US" sz="2400" dirty="0" smtClean="0"/>
              <a:t> is produced,</a:t>
            </a:r>
          </a:p>
          <a:p>
            <a:endParaRPr lang="nl-NL" sz="2400" dirty="0" smtClean="0"/>
          </a:p>
          <a:p>
            <a:endParaRPr lang="nl-NL" sz="2400" dirty="0"/>
          </a:p>
        </p:txBody>
      </p:sp>
      <p:pic>
        <p:nvPicPr>
          <p:cNvPr id="4" name="Afbeelding 3" descr="RQ.jpg"/>
          <p:cNvPicPr>
            <a:picLocks noChangeAspect="1"/>
          </p:cNvPicPr>
          <p:nvPr/>
        </p:nvPicPr>
        <p:blipFill>
          <a:blip r:embed="rId2" cstate="print"/>
          <a:stretch>
            <a:fillRect/>
          </a:stretch>
        </p:blipFill>
        <p:spPr>
          <a:xfrm>
            <a:off x="2771800" y="4077072"/>
            <a:ext cx="2987678" cy="100811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Respiratoir quotiënt 3</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dirty="0" smtClean="0"/>
              <a:t>Elke brandstof (koolhydraat, vet en eventueel eiwit) heeft zijn eigen </a:t>
            </a:r>
            <a:r>
              <a:rPr lang="nl-NL" sz="2400" dirty="0" err="1" smtClean="0"/>
              <a:t>RQ-waarde</a:t>
            </a:r>
            <a:r>
              <a:rPr lang="nl-NL" sz="2400" dirty="0" smtClean="0"/>
              <a:t>. </a:t>
            </a:r>
            <a:r>
              <a:rPr lang="nl-NL" sz="2400" b="1" dirty="0" smtClean="0"/>
              <a:t>Hoe lager de </a:t>
            </a:r>
            <a:r>
              <a:rPr lang="nl-NL" sz="2400" b="1" dirty="0" err="1" smtClean="0"/>
              <a:t>RQ-waarde</a:t>
            </a:r>
            <a:r>
              <a:rPr lang="nl-NL" sz="2400" b="1" dirty="0" smtClean="0"/>
              <a:t>, des te hoger de energetische waarde van de brandstof</a:t>
            </a:r>
            <a:r>
              <a:rPr lang="nl-NL" sz="2400" dirty="0" smtClean="0"/>
              <a:t>.</a:t>
            </a:r>
            <a:br>
              <a:rPr lang="nl-NL" sz="2400" dirty="0" smtClean="0"/>
            </a:br>
            <a:r>
              <a:rPr lang="nl-NL" sz="2400" dirty="0" smtClean="0"/>
              <a:t/>
            </a:r>
            <a:br>
              <a:rPr lang="nl-NL" sz="2400" dirty="0" smtClean="0"/>
            </a:br>
            <a:r>
              <a:rPr lang="nl-NL" sz="2400" dirty="0" smtClean="0"/>
              <a:t>Bij de dissimilatie van </a:t>
            </a:r>
            <a:r>
              <a:rPr lang="nl-NL" sz="2400" b="1" dirty="0" smtClean="0"/>
              <a:t>alleen glucose</a:t>
            </a:r>
            <a:r>
              <a:rPr lang="nl-NL" sz="2400" dirty="0" smtClean="0"/>
              <a:t> is de RQ gelijk aan </a:t>
            </a:r>
            <a:r>
              <a:rPr lang="nl-NL" sz="2400" b="1" dirty="0" smtClean="0"/>
              <a:t>1,0</a:t>
            </a:r>
            <a:r>
              <a:rPr lang="nl-NL" sz="2400" dirty="0" smtClean="0"/>
              <a:t>. De volgende berekening maakt dit duidelijk: </a:t>
            </a:r>
            <a:br>
              <a:rPr lang="nl-NL" sz="2400"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a:t>
            </a:r>
            <a:r>
              <a:rPr lang="nl-NL" sz="2400" dirty="0" smtClean="0"/>
              <a:t> + 6O</a:t>
            </a:r>
            <a:r>
              <a:rPr lang="nl-NL" sz="2400" baseline="-25000" dirty="0" smtClean="0"/>
              <a:t>2</a:t>
            </a:r>
            <a:r>
              <a:rPr lang="nl-NL" sz="2400" dirty="0" smtClean="0"/>
              <a:t> ► 6CO</a:t>
            </a:r>
            <a:r>
              <a:rPr lang="nl-NL" sz="2400" baseline="-25000" dirty="0" smtClean="0"/>
              <a:t>2</a:t>
            </a:r>
            <a:r>
              <a:rPr lang="nl-NL" sz="2400" dirty="0" smtClean="0"/>
              <a:t> + 6H</a:t>
            </a:r>
            <a:r>
              <a:rPr lang="nl-NL" sz="2400" baseline="-25000" dirty="0" smtClean="0"/>
              <a:t>2</a:t>
            </a:r>
            <a:r>
              <a:rPr lang="nl-NL" sz="2400" dirty="0" smtClean="0"/>
              <a:t>O;  dus RQ = 6/6 = 1,0.</a:t>
            </a:r>
            <a:br>
              <a:rPr lang="nl-NL" sz="2400" dirty="0" smtClean="0"/>
            </a:br>
            <a:r>
              <a:rPr lang="nl-NL" sz="2400" dirty="0" smtClean="0"/>
              <a:t/>
            </a:r>
            <a:br>
              <a:rPr lang="nl-NL" sz="2400" dirty="0" smtClean="0"/>
            </a:br>
            <a:r>
              <a:rPr lang="nl-NL" sz="2400" dirty="0" smtClean="0"/>
              <a:t>Bij de dissimilatie van </a:t>
            </a:r>
            <a:r>
              <a:rPr lang="nl-NL" sz="2400" b="1" dirty="0" smtClean="0"/>
              <a:t>alleen vetten</a:t>
            </a:r>
            <a:r>
              <a:rPr lang="nl-NL" sz="2400" dirty="0" smtClean="0"/>
              <a:t> is de RQ gelijk aan</a:t>
            </a:r>
            <a:r>
              <a:rPr lang="nl-NL" sz="2400" b="1" dirty="0" smtClean="0"/>
              <a:t> 0,7</a:t>
            </a:r>
            <a:r>
              <a:rPr lang="nl-NL" sz="2400" dirty="0" smtClean="0"/>
              <a:t>. Bijvoorbeeld: </a:t>
            </a:r>
            <a:br>
              <a:rPr lang="nl-NL" sz="2400" dirty="0" smtClean="0"/>
            </a:br>
            <a:r>
              <a:rPr lang="nl-NL" sz="2400" dirty="0" smtClean="0"/>
              <a:t>2C</a:t>
            </a:r>
            <a:r>
              <a:rPr lang="nl-NL" sz="2400" baseline="-25000" dirty="0" smtClean="0"/>
              <a:t>55</a:t>
            </a:r>
            <a:r>
              <a:rPr lang="nl-NL" sz="2400" dirty="0" smtClean="0"/>
              <a:t>H</a:t>
            </a:r>
            <a:r>
              <a:rPr lang="nl-NL" sz="2400" baseline="-25000" dirty="0" smtClean="0"/>
              <a:t>106</a:t>
            </a:r>
            <a:r>
              <a:rPr lang="nl-NL" sz="2400" dirty="0" smtClean="0"/>
              <a:t>O</a:t>
            </a:r>
            <a:r>
              <a:rPr lang="nl-NL" sz="2400" baseline="-25000" dirty="0" smtClean="0"/>
              <a:t>6</a:t>
            </a:r>
            <a:r>
              <a:rPr lang="nl-NL" sz="2400" dirty="0" smtClean="0"/>
              <a:t> (dierlijk vet) + 157O</a:t>
            </a:r>
            <a:r>
              <a:rPr lang="nl-NL" sz="2400" baseline="-25000" dirty="0" smtClean="0"/>
              <a:t>2</a:t>
            </a:r>
            <a:r>
              <a:rPr lang="nl-NL" sz="2400" dirty="0" smtClean="0"/>
              <a:t> ► 110CO</a:t>
            </a:r>
            <a:r>
              <a:rPr lang="nl-NL" sz="2400" baseline="-25000" dirty="0" smtClean="0"/>
              <a:t>2</a:t>
            </a:r>
            <a:r>
              <a:rPr lang="nl-NL" sz="2400" dirty="0" smtClean="0"/>
              <a:t> + 106H</a:t>
            </a:r>
            <a:r>
              <a:rPr lang="nl-NL" sz="2400" baseline="-25000" dirty="0" smtClean="0"/>
              <a:t>2</a:t>
            </a:r>
            <a:r>
              <a:rPr lang="nl-NL" sz="2400" dirty="0" smtClean="0"/>
              <a:t>O; dus RQ = 110/157 = 0,7</a:t>
            </a:r>
          </a:p>
          <a:p>
            <a:r>
              <a:rPr lang="nl-NL" sz="2400" dirty="0" smtClean="0"/>
              <a:t>Eiwitten op vorige dia: alleen bij overschot aan eiwitten of bij hongerstaking, langdurig voedselgebrek</a:t>
            </a:r>
            <a:endParaRPr lang="nl-NL"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Anaerobe dissimilatie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Zuurstof is niet altijd aanwezig</a:t>
            </a:r>
          </a:p>
          <a:p>
            <a:r>
              <a:rPr lang="nl-NL" sz="2400" dirty="0" smtClean="0"/>
              <a:t>Sommige organismen zoals bepaalde bacteriën kunnen zuurstof niet eens verdragen !!</a:t>
            </a:r>
          </a:p>
          <a:p>
            <a:r>
              <a:rPr lang="nl-NL" sz="2400" b="1" dirty="0" smtClean="0"/>
              <a:t>Anaerobe dissimilatie van eiwitten </a:t>
            </a:r>
            <a:r>
              <a:rPr lang="nl-NL" sz="2400" dirty="0" smtClean="0"/>
              <a:t>wordt </a:t>
            </a:r>
            <a:r>
              <a:rPr lang="nl-NL" sz="2400" b="1" dirty="0" smtClean="0"/>
              <a:t>rotting</a:t>
            </a:r>
            <a:r>
              <a:rPr lang="nl-NL" sz="2400" dirty="0" smtClean="0"/>
              <a:t> genoemd. Rotting stinkt, doordat verbindingen als zwavelwaterstof (H</a:t>
            </a:r>
            <a:r>
              <a:rPr lang="nl-NL" sz="2400" baseline="-25000" dirty="0" smtClean="0"/>
              <a:t>2</a:t>
            </a:r>
            <a:r>
              <a:rPr lang="nl-NL" sz="2400" dirty="0" smtClean="0"/>
              <a:t>S) en ammoniak (NH</a:t>
            </a:r>
            <a:r>
              <a:rPr lang="nl-NL" sz="2400" baseline="-25000" dirty="0" smtClean="0"/>
              <a:t>3</a:t>
            </a:r>
            <a:r>
              <a:rPr lang="nl-NL" sz="2400" dirty="0" smtClean="0"/>
              <a:t>) vrijkomen. De H</a:t>
            </a:r>
            <a:r>
              <a:rPr lang="nl-NL" sz="2400" baseline="-25000" dirty="0" smtClean="0"/>
              <a:t>2</a:t>
            </a:r>
            <a:r>
              <a:rPr lang="nl-NL" sz="2400" dirty="0" smtClean="0"/>
              <a:t>S ontstaat bij de afbraak van de aminozuren die zwavel bevatten. NH</a:t>
            </a:r>
            <a:r>
              <a:rPr lang="nl-NL" sz="2400" baseline="-25000" dirty="0" smtClean="0"/>
              <a:t>3</a:t>
            </a:r>
            <a:r>
              <a:rPr lang="nl-NL" sz="2400" dirty="0" smtClean="0"/>
              <a:t> ontstaat uit de </a:t>
            </a:r>
            <a:r>
              <a:rPr lang="nl-NL" sz="2400" dirty="0" err="1" smtClean="0"/>
              <a:t>aminogroep</a:t>
            </a:r>
            <a:r>
              <a:rPr lang="nl-NL" sz="2400" dirty="0" smtClean="0"/>
              <a:t> van aminozuren</a:t>
            </a:r>
          </a:p>
          <a:p>
            <a:r>
              <a:rPr lang="nl-NL" sz="2400" b="1" dirty="0" smtClean="0"/>
              <a:t>Anaerobe dissimilatie van koolhydraten </a:t>
            </a:r>
            <a:r>
              <a:rPr lang="nl-NL" sz="2400" dirty="0" smtClean="0"/>
              <a:t>wordt </a:t>
            </a:r>
            <a:r>
              <a:rPr lang="nl-NL" sz="2400" b="1" dirty="0" smtClean="0"/>
              <a:t>gisting</a:t>
            </a:r>
            <a:r>
              <a:rPr lang="nl-NL" sz="2400" dirty="0" smtClean="0"/>
              <a:t> genoemd. Er zijn twee varianten: </a:t>
            </a:r>
            <a:r>
              <a:rPr lang="nl-NL" sz="2400" b="1" dirty="0" smtClean="0"/>
              <a:t>melkzuurgisting en alcoholgisting</a:t>
            </a:r>
            <a:r>
              <a:rPr lang="nl-NL" sz="2400" dirty="0" smtClean="0"/>
              <a:t>. Welke gistingvorm in een cel plaatsvindt, </a:t>
            </a:r>
            <a:r>
              <a:rPr lang="nl-NL" sz="2400" b="1" dirty="0" smtClean="0"/>
              <a:t>hangt af van de enzymen die de soort kan maken </a:t>
            </a:r>
            <a:br>
              <a:rPr lang="nl-NL" sz="2400" b="1" dirty="0" smtClean="0"/>
            </a:br>
            <a:r>
              <a:rPr lang="nl-NL" sz="2400" dirty="0" smtClean="0"/>
              <a:t/>
            </a:r>
            <a:br>
              <a:rPr lang="nl-NL" sz="2400" dirty="0" smtClean="0"/>
            </a:br>
            <a:endParaRPr lang="nl-NL"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Anaerobe dissimilatie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800" b="1" dirty="0" smtClean="0"/>
              <a:t>Zaden</a:t>
            </a:r>
            <a:r>
              <a:rPr lang="nl-NL" sz="2800" dirty="0" smtClean="0"/>
              <a:t> in de grond kunnen vaak kiemen ondanks zuurstofgebrek, doordat ze tijdelijk anaeroob kunnen werken</a:t>
            </a:r>
          </a:p>
          <a:p>
            <a:r>
              <a:rPr lang="nl-NL" sz="2800" dirty="0" smtClean="0"/>
              <a:t>Ook in je lichaam kan zuurstofgebrek optreden, met name in de spieren. </a:t>
            </a:r>
          </a:p>
          <a:p>
            <a:r>
              <a:rPr lang="nl-NL" sz="2800" dirty="0" smtClean="0"/>
              <a:t>Bij grote inspanning kan de zuurstoftoevoer door het bloed achterblijven bij de behoefte. De </a:t>
            </a:r>
            <a:r>
              <a:rPr lang="nl-NL" sz="2800" b="1" dirty="0" smtClean="0"/>
              <a:t>spieren</a:t>
            </a:r>
            <a:r>
              <a:rPr lang="nl-NL" sz="2800" dirty="0" smtClean="0"/>
              <a:t> </a:t>
            </a:r>
            <a:r>
              <a:rPr lang="nl-NL" sz="2800" b="1" dirty="0" smtClean="0"/>
              <a:t>kunnen dan </a:t>
            </a:r>
            <a:r>
              <a:rPr lang="nl-NL" sz="2800" dirty="0" smtClean="0"/>
              <a:t>nog een tijdje energie leveren, doordat ze kunnen </a:t>
            </a:r>
            <a:r>
              <a:rPr lang="nl-NL" sz="2800" b="1" dirty="0" smtClean="0"/>
              <a:t>overgaan op anaerobe dissimilatie</a:t>
            </a:r>
          </a:p>
          <a:p>
            <a:r>
              <a:rPr lang="nl-NL" sz="2800" dirty="0" smtClean="0"/>
              <a:t>Hierbij ontstaat </a:t>
            </a:r>
            <a:r>
              <a:rPr lang="nl-NL" sz="2800" b="1" dirty="0" smtClean="0"/>
              <a:t>melkzuur</a:t>
            </a:r>
            <a:r>
              <a:rPr lang="nl-NL" sz="2800" dirty="0" smtClean="0"/>
              <a:t> (kramp in de spieren)</a:t>
            </a:r>
            <a:endParaRPr lang="nl-NL"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Melkzuurgisting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b="1" dirty="0" smtClean="0"/>
              <a:t>Bij melkzuurbacteriën en in dwarsgestreepte spieren </a:t>
            </a:r>
            <a:r>
              <a:rPr lang="nl-NL" sz="2400" dirty="0" smtClean="0"/>
              <a:t>van gewervelde dieren (in geval van </a:t>
            </a:r>
            <a:r>
              <a:rPr lang="nl-NL" sz="2400" b="1" dirty="0" smtClean="0"/>
              <a:t>onvoldoende zuurstofaanvoer</a:t>
            </a:r>
            <a:r>
              <a:rPr lang="nl-NL" sz="2400" dirty="0" smtClean="0"/>
              <a:t>) is de volledige omzetting van glucose in CO</a:t>
            </a:r>
            <a:r>
              <a:rPr lang="nl-NL" sz="2400" baseline="-25000" dirty="0" smtClean="0"/>
              <a:t>2</a:t>
            </a:r>
            <a:r>
              <a:rPr lang="nl-NL" sz="2400" dirty="0" smtClean="0"/>
              <a:t> en H</a:t>
            </a:r>
            <a:r>
              <a:rPr lang="nl-NL" sz="2400" baseline="-25000" dirty="0" smtClean="0"/>
              <a:t>2</a:t>
            </a:r>
            <a:r>
              <a:rPr lang="nl-NL" sz="2400" dirty="0" smtClean="0"/>
              <a:t>O onmogelijk. De cel volstaat dan met de afbraak tot </a:t>
            </a:r>
            <a:r>
              <a:rPr lang="nl-NL" sz="2400" b="1" dirty="0" smtClean="0"/>
              <a:t>melkzuur</a:t>
            </a:r>
            <a:r>
              <a:rPr lang="nl-NL" sz="2400" dirty="0" smtClean="0"/>
              <a:t>, een organische verbinding die </a:t>
            </a:r>
            <a:r>
              <a:rPr lang="nl-NL" sz="2400" b="1" dirty="0" smtClean="0"/>
              <a:t>ook nog wat energie bevat</a:t>
            </a:r>
            <a:r>
              <a:rPr lang="nl-NL" sz="2400" dirty="0" smtClean="0"/>
              <a:t>. De afbraak van gisting wordt </a:t>
            </a:r>
            <a:r>
              <a:rPr lang="nl-NL" sz="2400" b="1" dirty="0" smtClean="0"/>
              <a:t>melkzuurgisting</a:t>
            </a:r>
            <a:r>
              <a:rPr lang="nl-NL" sz="2400" dirty="0" smtClean="0"/>
              <a:t> genoemd.</a:t>
            </a:r>
          </a:p>
          <a:p>
            <a:r>
              <a:rPr lang="nl-NL" sz="2400" i="1" dirty="0" smtClean="0"/>
              <a:t>melkzuurgisting</a:t>
            </a:r>
            <a:endParaRPr lang="nl-NL" sz="2400" dirty="0"/>
          </a:p>
        </p:txBody>
      </p:sp>
      <p:pic>
        <p:nvPicPr>
          <p:cNvPr id="4" name="Afbeelding 3" descr="melkzuurgisting.jpg"/>
          <p:cNvPicPr>
            <a:picLocks noChangeAspect="1"/>
          </p:cNvPicPr>
          <p:nvPr/>
        </p:nvPicPr>
        <p:blipFill>
          <a:blip r:embed="rId2" cstate="print"/>
          <a:stretch>
            <a:fillRect/>
          </a:stretch>
        </p:blipFill>
        <p:spPr>
          <a:xfrm>
            <a:off x="3491880" y="3367451"/>
            <a:ext cx="4464496" cy="336853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Melkzuurgisting 2  Spieren</a:t>
            </a:r>
            <a:endParaRPr lang="nl-NL" sz="3200" dirty="0"/>
          </a:p>
        </p:txBody>
      </p:sp>
      <p:sp>
        <p:nvSpPr>
          <p:cNvPr id="3" name="Tijdelijke aanduiding voor inhoud 2"/>
          <p:cNvSpPr>
            <a:spLocks noGrp="1"/>
          </p:cNvSpPr>
          <p:nvPr>
            <p:ph idx="1"/>
          </p:nvPr>
        </p:nvSpPr>
        <p:spPr>
          <a:xfrm>
            <a:off x="457200" y="980728"/>
            <a:ext cx="8229600" cy="5328592"/>
          </a:xfrm>
        </p:spPr>
        <p:txBody>
          <a:bodyPr>
            <a:normAutofit fontScale="92500"/>
          </a:bodyPr>
          <a:lstStyle/>
          <a:p>
            <a:r>
              <a:rPr lang="nl-NL" sz="2400" dirty="0" smtClean="0"/>
              <a:t>Wanneer </a:t>
            </a:r>
            <a:r>
              <a:rPr lang="nl-NL" sz="2400" b="1" dirty="0" smtClean="0"/>
              <a:t>bij grote inspanning in je spieren </a:t>
            </a:r>
            <a:r>
              <a:rPr lang="nl-NL" sz="2400" dirty="0" smtClean="0"/>
              <a:t>het </a:t>
            </a:r>
            <a:r>
              <a:rPr lang="nl-NL" sz="2400" b="1" dirty="0" smtClean="0"/>
              <a:t>verbruik van zuurstof groter wordt dan de ademhaling kan bijhouden</a:t>
            </a:r>
            <a:r>
              <a:rPr lang="nl-NL" sz="2400" dirty="0" smtClean="0"/>
              <a:t>, wordt </a:t>
            </a:r>
            <a:r>
              <a:rPr lang="nl-NL" sz="2400" b="1" dirty="0" smtClean="0"/>
              <a:t>glucose omgezet in melkzuur</a:t>
            </a:r>
            <a:endParaRPr lang="nl-NL" sz="2400" dirty="0"/>
          </a:p>
          <a:p>
            <a:pPr>
              <a:buNone/>
            </a:pPr>
            <a:endParaRPr lang="nl-NL" sz="2400" dirty="0" smtClean="0"/>
          </a:p>
          <a:p>
            <a:r>
              <a:rPr lang="nl-NL" sz="2400" dirty="0" smtClean="0"/>
              <a:t>Dit wordt door het bloed afgevoerd. </a:t>
            </a:r>
            <a:r>
              <a:rPr lang="nl-NL" sz="2400" b="1" dirty="0" smtClean="0"/>
              <a:t>In de lever </a:t>
            </a:r>
            <a:r>
              <a:rPr lang="nl-NL" sz="2400" dirty="0" smtClean="0"/>
              <a:t>worden </a:t>
            </a:r>
          </a:p>
          <a:p>
            <a:pPr>
              <a:buNone/>
            </a:pPr>
            <a:r>
              <a:rPr lang="nl-NL" sz="2400" dirty="0"/>
              <a:t>	</a:t>
            </a:r>
            <a:r>
              <a:rPr lang="nl-NL" sz="2400" b="1" dirty="0" smtClean="0"/>
              <a:t>2  melkzuurmoleculen </a:t>
            </a:r>
            <a:r>
              <a:rPr lang="nl-NL" sz="2400" dirty="0" smtClean="0"/>
              <a:t>weer samengevoegd tot 1 molecuul glucose.</a:t>
            </a:r>
            <a:br>
              <a:rPr lang="nl-NL" sz="2400" dirty="0" smtClean="0"/>
            </a:br>
            <a:r>
              <a:rPr lang="nl-NL" sz="2400" dirty="0" smtClean="0"/>
              <a:t>Melkzuur in het </a:t>
            </a:r>
            <a:r>
              <a:rPr lang="nl-NL" sz="2400" b="1" dirty="0" smtClean="0"/>
              <a:t>bloed</a:t>
            </a:r>
            <a:r>
              <a:rPr lang="nl-NL" sz="2400" dirty="0" smtClean="0"/>
              <a:t> maakt het plasma </a:t>
            </a:r>
            <a:r>
              <a:rPr lang="nl-NL" sz="2400" b="1" dirty="0" smtClean="0"/>
              <a:t>iets zuurder</a:t>
            </a:r>
            <a:r>
              <a:rPr lang="nl-NL" sz="2400" dirty="0" smtClean="0"/>
              <a:t>. Dat is gunstig wanneer je nog steeds inspanningen moet verrichten, want het </a:t>
            </a:r>
            <a:r>
              <a:rPr lang="nl-NL" sz="2400" b="1" dirty="0" smtClean="0"/>
              <a:t>ademhalingscentrum</a:t>
            </a:r>
            <a:r>
              <a:rPr lang="nl-NL" sz="2400" dirty="0" smtClean="0"/>
              <a:t> (</a:t>
            </a:r>
            <a:r>
              <a:rPr lang="nl-NL" sz="2400" b="1" dirty="0" err="1" smtClean="0"/>
              <a:t>chemoreceptoren</a:t>
            </a:r>
            <a:r>
              <a:rPr lang="nl-NL" sz="2400" b="1" dirty="0" smtClean="0"/>
              <a:t> in bloedvaten</a:t>
            </a:r>
            <a:r>
              <a:rPr lang="nl-NL" sz="2400" dirty="0" smtClean="0"/>
              <a:t> registreren dat) wordt door de iets verlaagde </a:t>
            </a:r>
            <a:r>
              <a:rPr lang="nl-NL" sz="2400" dirty="0" err="1" smtClean="0"/>
              <a:t>pH</a:t>
            </a:r>
            <a:r>
              <a:rPr lang="nl-NL" sz="2400" dirty="0" smtClean="0"/>
              <a:t> </a:t>
            </a:r>
            <a:r>
              <a:rPr lang="nl-NL" sz="2400" b="1" dirty="0" smtClean="0"/>
              <a:t>gestimuleerd</a:t>
            </a:r>
            <a:r>
              <a:rPr lang="nl-NL" sz="2400" dirty="0" smtClean="0"/>
              <a:t>: je gaat dan dieper en sneller ademen, zodat de </a:t>
            </a:r>
            <a:r>
              <a:rPr lang="nl-NL" sz="2400" b="1" dirty="0" smtClean="0"/>
              <a:t>zuurstoftoevoer verbetert</a:t>
            </a:r>
            <a:r>
              <a:rPr lang="nl-NL" sz="2400" dirty="0" smtClean="0"/>
              <a:t>.</a:t>
            </a:r>
          </a:p>
          <a:p>
            <a:pPr>
              <a:buNone/>
            </a:pPr>
            <a:r>
              <a:rPr lang="nl-NL" sz="2400" dirty="0" smtClean="0"/>
              <a:t/>
            </a:r>
            <a:br>
              <a:rPr lang="nl-NL" sz="2400" dirty="0" smtClean="0"/>
            </a:br>
            <a:r>
              <a:rPr lang="nl-NL" sz="2400" dirty="0" smtClean="0"/>
              <a:t>Ophoping van melkzuur in de spieren kan leiden tot pijn en vermoeidheid. Massage kan dan helpen om het sneller af te voeren.</a:t>
            </a:r>
            <a:endParaRPr lang="nl-NL"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Melkzuurgisting 3  Bacteriën</a:t>
            </a:r>
            <a:endParaRPr lang="nl-NL" sz="3200" dirty="0"/>
          </a:p>
        </p:txBody>
      </p:sp>
      <p:sp>
        <p:nvSpPr>
          <p:cNvPr id="3" name="Tijdelijke aanduiding voor inhoud 2"/>
          <p:cNvSpPr>
            <a:spLocks noGrp="1"/>
          </p:cNvSpPr>
          <p:nvPr>
            <p:ph idx="1"/>
          </p:nvPr>
        </p:nvSpPr>
        <p:spPr>
          <a:xfrm>
            <a:off x="457200" y="1052736"/>
            <a:ext cx="8229600" cy="5400600"/>
          </a:xfrm>
        </p:spPr>
        <p:txBody>
          <a:bodyPr>
            <a:normAutofit/>
          </a:bodyPr>
          <a:lstStyle/>
          <a:p>
            <a:r>
              <a:rPr lang="nl-NL" sz="2400" b="1" dirty="0" smtClean="0"/>
              <a:t>Melkzuurproductie door melkzuurbacteriën</a:t>
            </a:r>
            <a:br>
              <a:rPr lang="nl-NL" sz="2400" b="1" dirty="0" smtClean="0"/>
            </a:br>
            <a:r>
              <a:rPr lang="nl-NL" sz="2400" dirty="0" smtClean="0"/>
              <a:t>Melkzuurbacteriën (zoals </a:t>
            </a:r>
            <a:r>
              <a:rPr lang="nl-NL" sz="2400" i="1" dirty="0" err="1" smtClean="0"/>
              <a:t>Lactobacillus</a:t>
            </a:r>
            <a:r>
              <a:rPr lang="nl-NL" sz="2400" i="1" dirty="0" smtClean="0"/>
              <a:t> </a:t>
            </a:r>
            <a:r>
              <a:rPr lang="nl-NL" sz="2400" i="1" dirty="0" err="1" smtClean="0"/>
              <a:t>bulgaricus</a:t>
            </a:r>
            <a:r>
              <a:rPr lang="nl-NL" sz="2400" dirty="0" smtClean="0"/>
              <a:t>, die onder andere in Bulgaarse yoghurt zit) gedijen goed onder zuurstofarme omstandigheden</a:t>
            </a:r>
          </a:p>
          <a:p>
            <a:r>
              <a:rPr lang="nl-NL" sz="2400" dirty="0" smtClean="0"/>
              <a:t>Ze halen hun energie uit melkzuurgisting van de suikers in melk. De melkzuurmoleculen worden uit de cellen verwijderd, zodat de melk zuurder wordt</a:t>
            </a:r>
          </a:p>
          <a:p>
            <a:r>
              <a:rPr lang="nl-NL" sz="2400" dirty="0" smtClean="0"/>
              <a:t>Als de </a:t>
            </a:r>
            <a:r>
              <a:rPr lang="nl-NL" sz="2400" dirty="0" err="1" smtClean="0"/>
              <a:t>pH</a:t>
            </a:r>
            <a:r>
              <a:rPr lang="nl-NL" sz="2400" dirty="0" smtClean="0"/>
              <a:t> onder een bepaalde waarde daalt, stopt de gisting: de </a:t>
            </a:r>
            <a:r>
              <a:rPr lang="nl-NL" sz="2400" dirty="0" err="1" smtClean="0"/>
              <a:t>pH</a:t>
            </a:r>
            <a:r>
              <a:rPr lang="nl-NL" sz="2400" dirty="0" smtClean="0"/>
              <a:t> is dan </a:t>
            </a:r>
            <a:r>
              <a:rPr lang="nl-NL" sz="2400" b="1" dirty="0" smtClean="0"/>
              <a:t>te ver van het optimum voor de enzymen </a:t>
            </a:r>
            <a:r>
              <a:rPr lang="nl-NL" sz="2400" dirty="0" smtClean="0"/>
              <a:t>van het organisme</a:t>
            </a:r>
          </a:p>
          <a:p>
            <a:r>
              <a:rPr lang="nl-NL" sz="2400" dirty="0" smtClean="0"/>
              <a:t>Zuurkoolproductie is eveneens afhankelijk van melkzuurgisting.</a:t>
            </a:r>
            <a:endParaRPr lang="nl-NL"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Alcoholgisting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Sommige schimmels (gisten), bacteriën en kiemende zaden zetten bij zuurstofgebrek glucose om in </a:t>
            </a:r>
            <a:r>
              <a:rPr lang="nl-NL" sz="2400" b="1" dirty="0" smtClean="0"/>
              <a:t>alcohol</a:t>
            </a:r>
            <a:r>
              <a:rPr lang="nl-NL" sz="2400" dirty="0" smtClean="0"/>
              <a:t> (ethanol). Dit is de </a:t>
            </a:r>
            <a:r>
              <a:rPr lang="nl-NL" sz="2400" b="1" dirty="0" smtClean="0"/>
              <a:t>alcoholgisting</a:t>
            </a:r>
            <a:r>
              <a:rPr lang="nl-NL" sz="2400" dirty="0" smtClean="0"/>
              <a:t> of </a:t>
            </a:r>
            <a:r>
              <a:rPr lang="nl-NL" sz="2400" b="1" dirty="0" smtClean="0"/>
              <a:t>alcoholische gisting</a:t>
            </a:r>
            <a:r>
              <a:rPr lang="nl-NL" sz="2400" dirty="0" smtClean="0"/>
              <a:t>. Deze begint met de </a:t>
            </a:r>
            <a:r>
              <a:rPr lang="nl-NL" sz="2400" dirty="0" err="1" smtClean="0"/>
              <a:t>glycolyse</a:t>
            </a:r>
            <a:r>
              <a:rPr lang="nl-NL" sz="2400" dirty="0" smtClean="0"/>
              <a:t>, die hetzelfde is als die bij de aerobe dissimilatie. Er ontstaan na de </a:t>
            </a:r>
            <a:r>
              <a:rPr lang="nl-NL" sz="2400" dirty="0" err="1" smtClean="0"/>
              <a:t>glycolyse</a:t>
            </a:r>
            <a:r>
              <a:rPr lang="nl-NL" sz="2400" dirty="0" smtClean="0"/>
              <a:t> 2 ATP, 2 NADH</a:t>
            </a:r>
            <a:r>
              <a:rPr lang="nl-NL" sz="2400" baseline="-25000" dirty="0" smtClean="0"/>
              <a:t>2</a:t>
            </a:r>
            <a:r>
              <a:rPr lang="nl-NL" sz="2400" dirty="0" smtClean="0"/>
              <a:t> en 2 </a:t>
            </a:r>
            <a:r>
              <a:rPr lang="nl-NL" sz="2400" dirty="0" err="1" smtClean="0"/>
              <a:t>pyrodruivenzuur</a:t>
            </a:r>
            <a:endParaRPr lang="nl-NL" sz="2400" dirty="0" smtClean="0"/>
          </a:p>
          <a:p>
            <a:r>
              <a:rPr lang="nl-NL" sz="2400" i="1" dirty="0" smtClean="0"/>
              <a:t>Alcoholgisting</a:t>
            </a:r>
          </a:p>
          <a:p>
            <a:pPr>
              <a:buNone/>
            </a:pPr>
            <a:endParaRPr lang="nl-NL" sz="2400" i="1" dirty="0"/>
          </a:p>
          <a:p>
            <a:pPr>
              <a:buNone/>
            </a:pPr>
            <a:endParaRPr lang="nl-NL" sz="2400" dirty="0"/>
          </a:p>
          <a:p>
            <a:endParaRPr lang="nl-NL" sz="2400" dirty="0"/>
          </a:p>
        </p:txBody>
      </p:sp>
      <p:pic>
        <p:nvPicPr>
          <p:cNvPr id="4" name="Afbeelding 3" descr="alcoholgisting.jpg"/>
          <p:cNvPicPr>
            <a:picLocks noChangeAspect="1"/>
          </p:cNvPicPr>
          <p:nvPr/>
        </p:nvPicPr>
        <p:blipFill>
          <a:blip r:embed="rId2" cstate="print"/>
          <a:stretch>
            <a:fillRect/>
          </a:stretch>
        </p:blipFill>
        <p:spPr>
          <a:xfrm>
            <a:off x="3203849" y="3007412"/>
            <a:ext cx="4608512" cy="373395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Aerobe dissimilatie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400" dirty="0" smtClean="0"/>
              <a:t>Aerobe dissimilatie komt zowel </a:t>
            </a:r>
            <a:r>
              <a:rPr lang="nl-NL" sz="2400" b="1" dirty="0" smtClean="0"/>
              <a:t>bij </a:t>
            </a:r>
            <a:r>
              <a:rPr lang="nl-NL" sz="2400" b="1" dirty="0" err="1" smtClean="0"/>
              <a:t>autotrofe</a:t>
            </a:r>
            <a:r>
              <a:rPr lang="nl-NL" sz="2400" b="1" dirty="0" smtClean="0"/>
              <a:t> als </a:t>
            </a:r>
            <a:r>
              <a:rPr lang="nl-NL" sz="2400" b="1" dirty="0" err="1" smtClean="0"/>
              <a:t>heterotrofe</a:t>
            </a:r>
            <a:r>
              <a:rPr lang="nl-NL" sz="2400" b="1" dirty="0" smtClean="0"/>
              <a:t> organismen </a:t>
            </a:r>
            <a:r>
              <a:rPr lang="nl-NL" sz="2400" dirty="0" smtClean="0"/>
              <a:t>voor. Het doel is: </a:t>
            </a:r>
            <a:r>
              <a:rPr lang="nl-NL" sz="2400" b="1" dirty="0" smtClean="0"/>
              <a:t>energie vrijmaken voor alle mogelijke levensprocessen</a:t>
            </a:r>
            <a:r>
              <a:rPr lang="nl-NL" sz="2400" dirty="0" smtClean="0"/>
              <a:t>, zoals actief transport, beweging, </a:t>
            </a:r>
            <a:r>
              <a:rPr lang="nl-NL" sz="2400" b="1" dirty="0" smtClean="0"/>
              <a:t>voortgezette assimilatie </a:t>
            </a:r>
            <a:r>
              <a:rPr lang="nl-NL" sz="2400" dirty="0" smtClean="0"/>
              <a:t>en het </a:t>
            </a:r>
            <a:r>
              <a:rPr lang="nl-NL" sz="2400" b="1" dirty="0" smtClean="0"/>
              <a:t>handhaven</a:t>
            </a:r>
            <a:r>
              <a:rPr lang="nl-NL" sz="2400" dirty="0" smtClean="0"/>
              <a:t> van de </a:t>
            </a:r>
            <a:r>
              <a:rPr lang="nl-NL" sz="2400" b="1" dirty="0" smtClean="0"/>
              <a:t>lichaamstemperatuur bij warmbloedige dieren.</a:t>
            </a:r>
            <a:br>
              <a:rPr lang="nl-NL" sz="2400" b="1" dirty="0" smtClean="0"/>
            </a:br>
            <a:r>
              <a:rPr lang="nl-NL" sz="2400" dirty="0" smtClean="0"/>
              <a:t/>
            </a:r>
            <a:br>
              <a:rPr lang="nl-NL" sz="2400" dirty="0" smtClean="0"/>
            </a:br>
            <a:r>
              <a:rPr lang="nl-NL" sz="2400" b="1" dirty="0" smtClean="0"/>
              <a:t>De bruto reactievergelijking van de aerobe dissimilatie:</a:t>
            </a:r>
            <a:br>
              <a:rPr lang="nl-NL" sz="2400" b="1"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a:t>
            </a:r>
            <a:r>
              <a:rPr lang="nl-NL" sz="2400" dirty="0" smtClean="0"/>
              <a:t> + 6H</a:t>
            </a:r>
            <a:r>
              <a:rPr lang="nl-NL" sz="2400" baseline="-25000" dirty="0" smtClean="0"/>
              <a:t>2</a:t>
            </a:r>
            <a:r>
              <a:rPr lang="nl-NL" sz="2400" dirty="0" smtClean="0"/>
              <a:t>O* + 6O</a:t>
            </a:r>
            <a:r>
              <a:rPr lang="nl-NL" sz="2400" baseline="-25000" dirty="0" smtClean="0"/>
              <a:t>2</a:t>
            </a:r>
            <a:r>
              <a:rPr lang="nl-NL" sz="2400" dirty="0" smtClean="0"/>
              <a:t> → 6CO</a:t>
            </a:r>
            <a:r>
              <a:rPr lang="nl-NL" sz="2400" baseline="-25000" dirty="0" smtClean="0"/>
              <a:t>2</a:t>
            </a:r>
            <a:r>
              <a:rPr lang="nl-NL" sz="2400" dirty="0" smtClean="0"/>
              <a:t>*+ 12H</a:t>
            </a:r>
            <a:r>
              <a:rPr lang="nl-NL" sz="2400" baseline="-25000" dirty="0" smtClean="0"/>
              <a:t>2</a:t>
            </a:r>
            <a:r>
              <a:rPr lang="nl-NL" sz="2400" dirty="0" smtClean="0"/>
              <a:t>O + energie (genoeg voor 38 ATP)</a:t>
            </a:r>
            <a:br>
              <a:rPr lang="nl-NL" sz="2400" dirty="0" smtClean="0"/>
            </a:br>
            <a:r>
              <a:rPr lang="nl-NL" sz="2400" dirty="0" smtClean="0"/>
              <a:t/>
            </a:r>
            <a:br>
              <a:rPr lang="nl-NL" sz="2400" dirty="0" smtClean="0"/>
            </a:br>
            <a:r>
              <a:rPr lang="nl-NL" sz="2400" b="1" dirty="0" smtClean="0"/>
              <a:t>Netto vergelijking van de aerobe dissimilatie:</a:t>
            </a:r>
            <a:br>
              <a:rPr lang="nl-NL" sz="2400" b="1" dirty="0" smtClean="0"/>
            </a:br>
            <a:r>
              <a:rPr lang="nl-NL" sz="2400" dirty="0" smtClean="0"/>
              <a:t>C</a:t>
            </a:r>
            <a:r>
              <a:rPr lang="nl-NL" sz="2400" baseline="-25000" dirty="0" smtClean="0"/>
              <a:t>6</a:t>
            </a:r>
            <a:r>
              <a:rPr lang="nl-NL" sz="2400" dirty="0" smtClean="0"/>
              <a:t>H</a:t>
            </a:r>
            <a:r>
              <a:rPr lang="nl-NL" sz="2400" baseline="-25000" dirty="0" smtClean="0"/>
              <a:t>12</a:t>
            </a:r>
            <a:r>
              <a:rPr lang="nl-NL" sz="2400" dirty="0" smtClean="0"/>
              <a:t>O</a:t>
            </a:r>
            <a:r>
              <a:rPr lang="nl-NL" sz="2400" baseline="-25000" dirty="0" smtClean="0"/>
              <a:t>6 </a:t>
            </a:r>
            <a:r>
              <a:rPr lang="nl-NL" sz="2400" dirty="0" smtClean="0"/>
              <a:t>+ 6O</a:t>
            </a:r>
            <a:r>
              <a:rPr lang="nl-NL" sz="2400" baseline="-25000" dirty="0" smtClean="0"/>
              <a:t>2</a:t>
            </a:r>
            <a:r>
              <a:rPr lang="nl-NL" sz="2400" dirty="0" smtClean="0"/>
              <a:t> → 6CO</a:t>
            </a:r>
            <a:r>
              <a:rPr lang="nl-NL" sz="2400" baseline="-25000" dirty="0" smtClean="0"/>
              <a:t>2</a:t>
            </a:r>
            <a:r>
              <a:rPr lang="nl-NL" sz="2400" dirty="0" smtClean="0"/>
              <a:t> + 6H</a:t>
            </a:r>
            <a:r>
              <a:rPr lang="nl-NL" sz="2400" baseline="-25000" dirty="0" smtClean="0"/>
              <a:t>2</a:t>
            </a:r>
            <a:r>
              <a:rPr lang="nl-NL" sz="2400" dirty="0" smtClean="0"/>
              <a:t>O + energie (= 36 ATP, zie de bron: </a:t>
            </a:r>
            <a:r>
              <a:rPr lang="nl-NL" sz="2400" i="1" dirty="0" smtClean="0"/>
              <a:t>Aerobe dissimilatie: toelichting</a:t>
            </a:r>
            <a:r>
              <a:rPr lang="nl-NL" sz="2400" dirty="0" smtClean="0"/>
              <a:t>)</a:t>
            </a:r>
            <a:br>
              <a:rPr lang="nl-NL" sz="2400" dirty="0" smtClean="0"/>
            </a:br>
            <a:endParaRPr lang="nl-N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Alcoholgisting 3</a:t>
            </a:r>
            <a:endParaRPr lang="nl-NL" sz="3200" dirty="0"/>
          </a:p>
        </p:txBody>
      </p:sp>
      <p:sp>
        <p:nvSpPr>
          <p:cNvPr id="3" name="Tijdelijke aanduiding voor inhoud 2"/>
          <p:cNvSpPr>
            <a:spLocks noGrp="1"/>
          </p:cNvSpPr>
          <p:nvPr>
            <p:ph idx="1"/>
          </p:nvPr>
        </p:nvSpPr>
        <p:spPr>
          <a:xfrm>
            <a:off x="395536" y="1052736"/>
            <a:ext cx="8229600" cy="5544616"/>
          </a:xfrm>
        </p:spPr>
        <p:txBody>
          <a:bodyPr>
            <a:normAutofit/>
          </a:bodyPr>
          <a:lstStyle/>
          <a:p>
            <a:r>
              <a:rPr lang="nl-NL" sz="2400" dirty="0" err="1" smtClean="0"/>
              <a:t>Ethanal</a:t>
            </a:r>
            <a:r>
              <a:rPr lang="nl-NL" sz="2400" dirty="0" smtClean="0"/>
              <a:t> (in dit schema aangeduid met </a:t>
            </a:r>
            <a:r>
              <a:rPr lang="nl-NL" sz="2400" dirty="0" err="1" smtClean="0"/>
              <a:t>acetaldehyde</a:t>
            </a:r>
            <a:r>
              <a:rPr lang="nl-NL" sz="2400" dirty="0" smtClean="0"/>
              <a:t>) fungeert als laatste </a:t>
            </a:r>
            <a:r>
              <a:rPr lang="nl-NL" sz="2400" dirty="0" err="1" smtClean="0"/>
              <a:t>waterstofacceptor</a:t>
            </a:r>
            <a:r>
              <a:rPr lang="nl-NL" sz="2400" dirty="0" smtClean="0"/>
              <a:t>. Per glucosemolecuul ontstaan bij de alcoholgisting slechts 2 </a:t>
            </a:r>
            <a:r>
              <a:rPr lang="nl-NL" sz="2400" dirty="0" err="1" smtClean="0"/>
              <a:t>ATP-moleculen</a:t>
            </a:r>
            <a:r>
              <a:rPr lang="nl-NL" sz="2400" dirty="0" smtClean="0"/>
              <a:t>. Bovendien ontstaan er per glucosemolecuul 2 moleculen CO</a:t>
            </a:r>
            <a:r>
              <a:rPr lang="nl-NL" sz="2400" baseline="-25000" dirty="0" smtClean="0"/>
              <a:t>2</a:t>
            </a:r>
            <a:r>
              <a:rPr lang="nl-NL" sz="2400" dirty="0" smtClean="0"/>
              <a:t>. Net als bij de melkzuurgisting wordt ook hier lang niet alle in de glucose aanwezige energie vrijgemaakt, want ethanol is een energierijke verbinding. Alcohol die wij drinken, wordt in ons lichaam in de lever verder afgebroken en levert veel energie op.</a:t>
            </a:r>
            <a:endParaRPr lang="nl-NL" sz="2400" dirty="0"/>
          </a:p>
        </p:txBody>
      </p:sp>
      <p:pic>
        <p:nvPicPr>
          <p:cNvPr id="4" name="Afbeelding 3" descr="vogel 12.png"/>
          <p:cNvPicPr>
            <a:picLocks noChangeAspect="1"/>
          </p:cNvPicPr>
          <p:nvPr/>
        </p:nvPicPr>
        <p:blipFill>
          <a:blip r:embed="rId2" cstate="print"/>
          <a:stretch>
            <a:fillRect/>
          </a:stretch>
        </p:blipFill>
        <p:spPr>
          <a:xfrm>
            <a:off x="2047588" y="1218683"/>
            <a:ext cx="4684652" cy="5378669"/>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Gisting bij drank- en voedselbereiding</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dirty="0" err="1" smtClean="0"/>
              <a:t>Gisten</a:t>
            </a:r>
            <a:r>
              <a:rPr lang="en-US" sz="2400" dirty="0" smtClean="0"/>
              <a:t>: </a:t>
            </a:r>
            <a:r>
              <a:rPr lang="en-US" sz="2400" dirty="0" err="1" smtClean="0"/>
              <a:t>eencellige</a:t>
            </a:r>
            <a:r>
              <a:rPr lang="en-US" sz="2400" dirty="0" smtClean="0"/>
              <a:t> </a:t>
            </a:r>
            <a:r>
              <a:rPr lang="en-US" sz="2400" dirty="0" err="1" smtClean="0"/>
              <a:t>schimmels</a:t>
            </a:r>
            <a:r>
              <a:rPr lang="en-US" sz="2400" dirty="0" smtClean="0"/>
              <a:t> die </a:t>
            </a:r>
            <a:r>
              <a:rPr lang="en-US" sz="2400" dirty="0" err="1" smtClean="0"/>
              <a:t>gebruikt</a:t>
            </a:r>
            <a:r>
              <a:rPr lang="en-US" sz="2400" dirty="0" smtClean="0"/>
              <a:t> </a:t>
            </a:r>
            <a:r>
              <a:rPr lang="en-US" sz="2400" dirty="0" err="1" smtClean="0"/>
              <a:t>worden</a:t>
            </a:r>
            <a:r>
              <a:rPr lang="en-US" sz="2400" dirty="0" smtClean="0"/>
              <a:t> </a:t>
            </a:r>
            <a:r>
              <a:rPr lang="en-US" sz="2400" dirty="0" err="1" smtClean="0"/>
              <a:t>bij</a:t>
            </a:r>
            <a:r>
              <a:rPr lang="en-US" sz="2400" dirty="0" smtClean="0"/>
              <a:t> </a:t>
            </a:r>
            <a:r>
              <a:rPr lang="en-US" sz="2400" dirty="0" err="1" smtClean="0"/>
              <a:t>bereiding</a:t>
            </a:r>
            <a:r>
              <a:rPr lang="en-US" sz="2400" dirty="0" smtClean="0"/>
              <a:t> van brood, </a:t>
            </a:r>
            <a:r>
              <a:rPr lang="en-US" sz="2400" dirty="0" err="1" smtClean="0"/>
              <a:t>wijn</a:t>
            </a:r>
            <a:r>
              <a:rPr lang="en-US" sz="2400" dirty="0" smtClean="0"/>
              <a:t>, bier</a:t>
            </a:r>
          </a:p>
          <a:p>
            <a:r>
              <a:rPr lang="en-US" sz="2400" dirty="0" smtClean="0"/>
              <a:t>Het </a:t>
            </a:r>
            <a:r>
              <a:rPr lang="en-US" sz="2400" dirty="0" err="1" smtClean="0"/>
              <a:t>zijn</a:t>
            </a:r>
            <a:r>
              <a:rPr lang="en-US" sz="2400" dirty="0" smtClean="0"/>
              <a:t> </a:t>
            </a:r>
            <a:r>
              <a:rPr lang="en-US" sz="2400" dirty="0" err="1" smtClean="0"/>
              <a:t>reducenten</a:t>
            </a:r>
            <a:r>
              <a:rPr lang="en-US" sz="2400" dirty="0" smtClean="0"/>
              <a:t> net </a:t>
            </a:r>
            <a:r>
              <a:rPr lang="en-US" sz="2400" dirty="0" err="1" smtClean="0"/>
              <a:t>als</a:t>
            </a:r>
            <a:r>
              <a:rPr lang="en-US" sz="2400" dirty="0" smtClean="0"/>
              <a:t> de </a:t>
            </a:r>
            <a:r>
              <a:rPr lang="en-US" sz="2400" dirty="0" err="1" smtClean="0"/>
              <a:t>wilde</a:t>
            </a:r>
            <a:r>
              <a:rPr lang="en-US" sz="2400" dirty="0" smtClean="0"/>
              <a:t> </a:t>
            </a:r>
            <a:r>
              <a:rPr lang="en-US" sz="2400" dirty="0" err="1" smtClean="0"/>
              <a:t>schimmels</a:t>
            </a:r>
            <a:endParaRPr lang="en-US" sz="2400" dirty="0" smtClean="0"/>
          </a:p>
          <a:p>
            <a:r>
              <a:rPr lang="en-US" sz="2400" dirty="0" err="1" smtClean="0"/>
              <a:t>Vruchten</a:t>
            </a:r>
            <a:r>
              <a:rPr lang="en-US" sz="2400" dirty="0" smtClean="0"/>
              <a:t> in het wild </a:t>
            </a:r>
            <a:r>
              <a:rPr lang="en-US" sz="2400" dirty="0" err="1" smtClean="0"/>
              <a:t>kunnen</a:t>
            </a:r>
            <a:r>
              <a:rPr lang="en-US" sz="2400" dirty="0" smtClean="0"/>
              <a:t> </a:t>
            </a:r>
            <a:r>
              <a:rPr lang="en-US" sz="2400" dirty="0" err="1" smtClean="0"/>
              <a:t>ook</a:t>
            </a:r>
            <a:r>
              <a:rPr lang="en-US" sz="2400" dirty="0" smtClean="0"/>
              <a:t> </a:t>
            </a:r>
            <a:r>
              <a:rPr lang="en-US" sz="2400" dirty="0" err="1" smtClean="0"/>
              <a:t>vergisten</a:t>
            </a:r>
            <a:r>
              <a:rPr lang="en-US" sz="2400" dirty="0" smtClean="0"/>
              <a:t> (</a:t>
            </a:r>
            <a:r>
              <a:rPr lang="en-US" sz="2400" dirty="0" err="1" smtClean="0"/>
              <a:t>zie</a:t>
            </a:r>
            <a:r>
              <a:rPr lang="en-US" sz="2400" dirty="0" smtClean="0"/>
              <a:t> link </a:t>
            </a:r>
            <a:r>
              <a:rPr lang="en-US" sz="2400" dirty="0" err="1" smtClean="0"/>
              <a:t>onder</a:t>
            </a:r>
            <a:r>
              <a:rPr lang="en-US" sz="2400" dirty="0" smtClean="0"/>
              <a:t>)</a:t>
            </a:r>
          </a:p>
          <a:p>
            <a:r>
              <a:rPr lang="en-US" sz="2400" dirty="0" smtClean="0"/>
              <a:t>Louis Pasteur (1822-1895) </a:t>
            </a:r>
            <a:r>
              <a:rPr lang="en-US" sz="2400" dirty="0" err="1" smtClean="0"/>
              <a:t>toonde</a:t>
            </a:r>
            <a:r>
              <a:rPr lang="en-US" sz="2400" dirty="0" smtClean="0"/>
              <a:t> </a:t>
            </a:r>
            <a:r>
              <a:rPr lang="en-US" sz="2400" dirty="0" err="1" smtClean="0"/>
              <a:t>als</a:t>
            </a:r>
            <a:r>
              <a:rPr lang="en-US" sz="2400" dirty="0" smtClean="0"/>
              <a:t> </a:t>
            </a:r>
            <a:r>
              <a:rPr lang="en-US" sz="2400" dirty="0" err="1" smtClean="0"/>
              <a:t>eerste</a:t>
            </a:r>
            <a:r>
              <a:rPr lang="en-US" sz="2400" dirty="0" smtClean="0"/>
              <a:t> </a:t>
            </a:r>
            <a:r>
              <a:rPr lang="en-US" sz="2400" dirty="0" err="1" smtClean="0"/>
              <a:t>aan</a:t>
            </a:r>
            <a:r>
              <a:rPr lang="en-US" sz="2400" dirty="0" smtClean="0"/>
              <a:t> </a:t>
            </a:r>
            <a:r>
              <a:rPr lang="en-US" sz="2400" dirty="0" err="1" smtClean="0"/>
              <a:t>dat</a:t>
            </a:r>
            <a:r>
              <a:rPr lang="en-US" sz="2400" dirty="0" smtClean="0"/>
              <a:t> </a:t>
            </a:r>
            <a:r>
              <a:rPr lang="en-US" sz="2400" dirty="0" err="1" smtClean="0"/>
              <a:t>er</a:t>
            </a:r>
            <a:r>
              <a:rPr lang="en-US" sz="2400" dirty="0" smtClean="0"/>
              <a:t> micro-</a:t>
            </a:r>
            <a:r>
              <a:rPr lang="en-US" sz="2400" dirty="0" err="1" smtClean="0"/>
              <a:t>organismen</a:t>
            </a:r>
            <a:r>
              <a:rPr lang="en-US" sz="2400" dirty="0" smtClean="0"/>
              <a:t> </a:t>
            </a:r>
            <a:r>
              <a:rPr lang="en-US" sz="2400" dirty="0" err="1" smtClean="0"/>
              <a:t>aan</a:t>
            </a:r>
            <a:r>
              <a:rPr lang="en-US" sz="2400" dirty="0" smtClean="0"/>
              <a:t> </a:t>
            </a:r>
            <a:r>
              <a:rPr lang="en-US" sz="2400" dirty="0" err="1" smtClean="0"/>
              <a:t>te</a:t>
            </a:r>
            <a:r>
              <a:rPr lang="en-US" sz="2400" dirty="0" smtClean="0"/>
              <a:t> pas </a:t>
            </a:r>
            <a:r>
              <a:rPr lang="en-US" sz="2400" dirty="0" err="1" smtClean="0"/>
              <a:t>kwamen</a:t>
            </a:r>
            <a:endParaRPr lang="en-US" sz="2400" dirty="0" smtClean="0"/>
          </a:p>
          <a:p>
            <a:r>
              <a:rPr lang="en-US" sz="2400" dirty="0" err="1" smtClean="0"/>
              <a:t>Melkzuurgisting</a:t>
            </a:r>
            <a:r>
              <a:rPr lang="en-US" sz="2400" dirty="0" smtClean="0"/>
              <a:t> </a:t>
            </a:r>
            <a:r>
              <a:rPr lang="en-US" sz="2400" dirty="0" err="1" smtClean="0"/>
              <a:t>ook</a:t>
            </a:r>
            <a:r>
              <a:rPr lang="en-US" sz="2400" dirty="0" smtClean="0"/>
              <a:t> </a:t>
            </a:r>
            <a:r>
              <a:rPr lang="en-US" sz="2400" dirty="0" err="1" smtClean="0"/>
              <a:t>duizenden</a:t>
            </a:r>
            <a:r>
              <a:rPr lang="en-US" sz="2400" dirty="0" smtClean="0"/>
              <a:t> </a:t>
            </a:r>
            <a:r>
              <a:rPr lang="en-US" sz="2400" dirty="0" err="1" smtClean="0"/>
              <a:t>jaren</a:t>
            </a:r>
            <a:r>
              <a:rPr lang="en-US" sz="2400" dirty="0" smtClean="0"/>
              <a:t> </a:t>
            </a:r>
            <a:r>
              <a:rPr lang="en-US" sz="2400" dirty="0" err="1" smtClean="0"/>
              <a:t>bekend</a:t>
            </a:r>
            <a:r>
              <a:rPr lang="en-US" sz="2400" dirty="0" smtClean="0"/>
              <a:t>.  </a:t>
            </a:r>
            <a:r>
              <a:rPr lang="en-US" sz="2400" dirty="0" err="1" smtClean="0"/>
              <a:t>Melk</a:t>
            </a:r>
            <a:r>
              <a:rPr lang="en-US" sz="2400" dirty="0" smtClean="0"/>
              <a:t> </a:t>
            </a:r>
            <a:r>
              <a:rPr lang="en-US" sz="2400" dirty="0" err="1" smtClean="0"/>
              <a:t>werd</a:t>
            </a:r>
            <a:r>
              <a:rPr lang="en-US" sz="2400" dirty="0" smtClean="0"/>
              <a:t> </a:t>
            </a:r>
            <a:r>
              <a:rPr lang="en-US" sz="2400" dirty="0" err="1" smtClean="0"/>
              <a:t>geschikt</a:t>
            </a:r>
            <a:r>
              <a:rPr lang="en-US" sz="2400" dirty="0" smtClean="0"/>
              <a:t> </a:t>
            </a:r>
            <a:r>
              <a:rPr lang="en-US" sz="2400" dirty="0" err="1" smtClean="0"/>
              <a:t>gemaakt</a:t>
            </a:r>
            <a:r>
              <a:rPr lang="en-US" sz="2400" dirty="0" smtClean="0"/>
              <a:t> </a:t>
            </a:r>
            <a:r>
              <a:rPr lang="en-US" sz="2400" dirty="0" err="1" smtClean="0"/>
              <a:t>om</a:t>
            </a:r>
            <a:r>
              <a:rPr lang="en-US" sz="2400" dirty="0" smtClean="0"/>
              <a:t> </a:t>
            </a:r>
            <a:r>
              <a:rPr lang="en-US" sz="2400" dirty="0" err="1" smtClean="0"/>
              <a:t>te</a:t>
            </a:r>
            <a:r>
              <a:rPr lang="en-US" sz="2400" dirty="0" smtClean="0"/>
              <a:t> </a:t>
            </a:r>
            <a:r>
              <a:rPr lang="en-US" sz="2400" dirty="0" err="1" smtClean="0"/>
              <a:t>bewaren</a:t>
            </a:r>
            <a:r>
              <a:rPr lang="en-US" sz="2400" dirty="0" smtClean="0"/>
              <a:t> in </a:t>
            </a:r>
            <a:r>
              <a:rPr lang="en-US" sz="2400" dirty="0" err="1" smtClean="0"/>
              <a:t>een</a:t>
            </a:r>
            <a:r>
              <a:rPr lang="en-US" sz="2400" dirty="0" smtClean="0"/>
              <a:t> </a:t>
            </a:r>
            <a:r>
              <a:rPr lang="en-US" sz="2400" dirty="0" err="1" smtClean="0"/>
              <a:t>andere</a:t>
            </a:r>
            <a:r>
              <a:rPr lang="en-US" sz="2400" dirty="0" smtClean="0"/>
              <a:t> </a:t>
            </a:r>
            <a:r>
              <a:rPr lang="en-US" sz="2400" dirty="0" err="1" smtClean="0"/>
              <a:t>vorm</a:t>
            </a:r>
            <a:r>
              <a:rPr lang="en-US" sz="2400" dirty="0" smtClean="0"/>
              <a:t>: yoghurt en </a:t>
            </a:r>
            <a:r>
              <a:rPr lang="en-US" sz="2400" dirty="0" err="1" smtClean="0"/>
              <a:t>kaasachtige</a:t>
            </a:r>
            <a:r>
              <a:rPr lang="en-US" sz="2400" dirty="0" smtClean="0"/>
              <a:t> </a:t>
            </a:r>
            <a:r>
              <a:rPr lang="en-US" sz="2400" dirty="0" err="1" smtClean="0"/>
              <a:t>producten</a:t>
            </a:r>
            <a:endParaRPr lang="en-US" sz="2400" dirty="0" smtClean="0"/>
          </a:p>
          <a:p>
            <a:r>
              <a:rPr lang="en-US" sz="2400" dirty="0" err="1" smtClean="0"/>
              <a:t>Zuurkool</a:t>
            </a:r>
            <a:r>
              <a:rPr lang="en-US" sz="2400" dirty="0" smtClean="0"/>
              <a:t>: </a:t>
            </a:r>
            <a:r>
              <a:rPr lang="en-US" sz="2400" dirty="0" err="1" smtClean="0"/>
              <a:t>uitgevonden</a:t>
            </a:r>
            <a:r>
              <a:rPr lang="en-US" sz="2400" dirty="0" smtClean="0"/>
              <a:t> </a:t>
            </a:r>
            <a:r>
              <a:rPr lang="en-US" sz="2400" dirty="0" err="1" smtClean="0"/>
              <a:t>als</a:t>
            </a:r>
            <a:r>
              <a:rPr lang="en-US" sz="2400" dirty="0" smtClean="0"/>
              <a:t> </a:t>
            </a:r>
            <a:r>
              <a:rPr lang="en-US" sz="2400" dirty="0" err="1" smtClean="0"/>
              <a:t>conserveringsmethode</a:t>
            </a:r>
            <a:endParaRPr lang="en-US" sz="2400" dirty="0" smtClean="0"/>
          </a:p>
          <a:p>
            <a:endParaRPr lang="en-US" sz="2400" dirty="0" smtClean="0"/>
          </a:p>
          <a:p>
            <a:r>
              <a:rPr lang="nl-NL" sz="2400" dirty="0" smtClean="0">
                <a:hlinkClick r:id="rId2"/>
              </a:rPr>
              <a:t>http://www.bokt.nl/forums/viewtopic.php?f=6&amp;t=1604082</a:t>
            </a:r>
            <a:endParaRPr lang="nl-NL" sz="2400" dirty="0" smtClean="0"/>
          </a:p>
          <a:p>
            <a:r>
              <a:rPr lang="en-US" sz="2400" dirty="0" err="1" smtClean="0"/>
              <a:t>Dronken</a:t>
            </a:r>
            <a:r>
              <a:rPr lang="en-US" sz="2400" dirty="0" smtClean="0"/>
              <a:t> </a:t>
            </a:r>
            <a:r>
              <a:rPr lang="en-US" sz="2400" dirty="0" err="1" smtClean="0"/>
              <a:t>dieren</a:t>
            </a:r>
            <a:r>
              <a:rPr lang="en-US" sz="2400" dirty="0" smtClean="0"/>
              <a:t> in het wild   4 min. 27</a:t>
            </a:r>
            <a:endParaRPr lang="nl-NL"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Assimilatie en dissimilatie in groene planten 2</a:t>
            </a:r>
            <a:endParaRPr lang="nl-NL" sz="3200" dirty="0"/>
          </a:p>
        </p:txBody>
      </p:sp>
      <p:sp>
        <p:nvSpPr>
          <p:cNvPr id="3" name="Tijdelijke aanduiding voor inhoud 2"/>
          <p:cNvSpPr>
            <a:spLocks noGrp="1"/>
          </p:cNvSpPr>
          <p:nvPr>
            <p:ph idx="1"/>
          </p:nvPr>
        </p:nvSpPr>
        <p:spPr>
          <a:xfrm>
            <a:off x="457200" y="1124744"/>
            <a:ext cx="8229600" cy="5400600"/>
          </a:xfrm>
        </p:spPr>
        <p:txBody>
          <a:bodyPr>
            <a:normAutofit lnSpcReduction="10000"/>
          </a:bodyPr>
          <a:lstStyle/>
          <a:p>
            <a:r>
              <a:rPr lang="nl-NL" sz="2400" dirty="0" smtClean="0"/>
              <a:t>Als je bij een plant overdag de zuurstofafgifte meet, zijn je metingen het resultaat van beide processen die tegelijk plaatsvinden: </a:t>
            </a:r>
            <a:br>
              <a:rPr lang="nl-NL" sz="2400" dirty="0" smtClean="0"/>
            </a:br>
            <a:r>
              <a:rPr lang="nl-NL" sz="2400" b="1" dirty="0" smtClean="0"/>
              <a:t>zuurstofafgifte</a:t>
            </a:r>
            <a:r>
              <a:rPr lang="nl-NL" sz="2400" dirty="0" smtClean="0"/>
              <a:t> = zuurstof</a:t>
            </a:r>
            <a:r>
              <a:rPr lang="nl-NL" sz="2400" b="1" dirty="0" smtClean="0"/>
              <a:t>productie</a:t>
            </a:r>
            <a:r>
              <a:rPr lang="nl-NL" sz="2400" dirty="0" smtClean="0"/>
              <a:t> (fotosynthese) minus  zuurstof</a:t>
            </a:r>
            <a:r>
              <a:rPr lang="nl-NL" sz="2400" b="1" dirty="0" smtClean="0"/>
              <a:t>gebruik</a:t>
            </a:r>
            <a:r>
              <a:rPr lang="nl-NL" sz="2400" dirty="0" smtClean="0"/>
              <a:t> (dissimilatie)</a:t>
            </a:r>
          </a:p>
          <a:p>
            <a:r>
              <a:rPr lang="nl-NL" sz="2400" dirty="0" smtClean="0"/>
              <a:t>Als blijkt dat een </a:t>
            </a:r>
            <a:r>
              <a:rPr lang="nl-NL" sz="2400" b="1" dirty="0" smtClean="0"/>
              <a:t>plant netto zuurstof opneemt</a:t>
            </a:r>
            <a:r>
              <a:rPr lang="nl-NL" sz="2400" dirty="0" smtClean="0"/>
              <a:t>, dan geldt:</a:t>
            </a:r>
            <a:br>
              <a:rPr lang="nl-NL" sz="2400" dirty="0" smtClean="0"/>
            </a:br>
            <a:r>
              <a:rPr lang="nl-NL" sz="2400" dirty="0" smtClean="0"/>
              <a:t>zuurstofopname = zuurstofgebruik (dissimilatie) minus zuurstofproductie (fotosynthese)</a:t>
            </a:r>
          </a:p>
          <a:p>
            <a:r>
              <a:rPr lang="nl-NL" sz="2400" dirty="0" smtClean="0"/>
              <a:t>Je kunt aannemen dat de dissimilatie </a:t>
            </a:r>
            <a:r>
              <a:rPr lang="nl-NL" sz="2400" b="1" dirty="0" smtClean="0"/>
              <a:t>bij elke verlichtingssterkte hetzelfde is</a:t>
            </a:r>
            <a:r>
              <a:rPr lang="nl-NL" sz="2400" dirty="0" smtClean="0"/>
              <a:t>, </a:t>
            </a:r>
            <a:r>
              <a:rPr lang="nl-NL" sz="2400" b="1" dirty="0" smtClean="0"/>
              <a:t>zolang je de temperatuur maar constant houdt</a:t>
            </a:r>
            <a:r>
              <a:rPr lang="nl-NL" sz="2400" dirty="0" smtClean="0"/>
              <a:t>. Bij een bepaalde lichtintensiteit zijn dissimilatie en fotosynthese precies aan elkaar gelijk, dit wordt het </a:t>
            </a:r>
            <a:r>
              <a:rPr lang="nl-NL" sz="2400" b="1" dirty="0" smtClean="0"/>
              <a:t>compensatiepunt </a:t>
            </a:r>
            <a:r>
              <a:rPr lang="nl-NL" sz="2400" dirty="0" smtClean="0"/>
              <a:t>genoemd</a:t>
            </a:r>
          </a:p>
          <a:p>
            <a:r>
              <a:rPr lang="en-US" sz="2400" dirty="0" err="1" smtClean="0"/>
              <a:t>Afbeelding</a:t>
            </a:r>
            <a:r>
              <a:rPr lang="en-US" sz="2400" dirty="0" smtClean="0"/>
              <a:t> </a:t>
            </a:r>
            <a:r>
              <a:rPr lang="en-US" sz="2400" dirty="0" err="1" smtClean="0"/>
              <a:t>volgende</a:t>
            </a:r>
            <a:r>
              <a:rPr lang="en-US" sz="2400" dirty="0" smtClean="0"/>
              <a:t> </a:t>
            </a:r>
            <a:r>
              <a:rPr lang="en-US" sz="2400" dirty="0" err="1" smtClean="0"/>
              <a:t>dia</a:t>
            </a:r>
            <a:endParaRPr lang="nl-NL"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nl-NL" sz="3200" b="1" dirty="0" smtClean="0"/>
              <a:t>Assimilatie en dissimilatie in groene planten 3</a:t>
            </a:r>
            <a:endParaRPr lang="nl-NL" sz="3200" dirty="0"/>
          </a:p>
        </p:txBody>
      </p:sp>
      <p:sp>
        <p:nvSpPr>
          <p:cNvPr id="3" name="Tijdelijke aanduiding voor inhoud 2"/>
          <p:cNvSpPr>
            <a:spLocks noGrp="1"/>
          </p:cNvSpPr>
          <p:nvPr>
            <p:ph idx="1"/>
          </p:nvPr>
        </p:nvSpPr>
        <p:spPr/>
        <p:txBody>
          <a:bodyPr>
            <a:normAutofit/>
          </a:bodyPr>
          <a:lstStyle/>
          <a:p>
            <a:r>
              <a:rPr lang="nl-NL" sz="1800" i="1" dirty="0" smtClean="0"/>
              <a:t>Het verband tussen de lichtintensiteit </a:t>
            </a:r>
            <a:br>
              <a:rPr lang="nl-NL" sz="1800" i="1" dirty="0" smtClean="0"/>
            </a:br>
            <a:r>
              <a:rPr lang="nl-NL" sz="1800" i="1" dirty="0" smtClean="0"/>
              <a:t>en de zuurstofafgifte bij een groene plant</a:t>
            </a:r>
          </a:p>
          <a:p>
            <a:endParaRPr lang="en-US" sz="2400" i="1" dirty="0" smtClean="0"/>
          </a:p>
          <a:p>
            <a:endParaRPr lang="nl-NL" sz="2400" dirty="0"/>
          </a:p>
        </p:txBody>
      </p:sp>
      <p:pic>
        <p:nvPicPr>
          <p:cNvPr id="4" name="Afbeelding 3" descr="grafiek fotosynthese en dissimilatie.jpg"/>
          <p:cNvPicPr>
            <a:picLocks noChangeAspect="1"/>
          </p:cNvPicPr>
          <p:nvPr/>
        </p:nvPicPr>
        <p:blipFill>
          <a:blip r:embed="rId2" cstate="print"/>
          <a:stretch>
            <a:fillRect/>
          </a:stretch>
        </p:blipFill>
        <p:spPr>
          <a:xfrm>
            <a:off x="1479203" y="2318767"/>
            <a:ext cx="5757093" cy="440841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Beperkende factoren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lnSpcReduction="10000"/>
          </a:bodyPr>
          <a:lstStyle/>
          <a:p>
            <a:r>
              <a:rPr lang="nl-NL" sz="2400" dirty="0" smtClean="0"/>
              <a:t>Bij een lichtintensiteit groter dan 5 lux neemt bij de plant van dit diagram (vorige dia) de fotosynthese niet meer toe, hoeveel meer licht je ook geeft.</a:t>
            </a:r>
            <a:br>
              <a:rPr lang="nl-NL" sz="2400" dirty="0" smtClean="0"/>
            </a:br>
            <a:r>
              <a:rPr lang="nl-NL" sz="2400" dirty="0" smtClean="0"/>
              <a:t>Bij lichtintensiteiten minder dan 5 lux levert meer licht </a:t>
            </a:r>
            <a:r>
              <a:rPr lang="nl-NL" sz="2400" dirty="0" err="1" smtClean="0"/>
              <a:t>wél</a:t>
            </a:r>
            <a:r>
              <a:rPr lang="nl-NL" sz="2400" dirty="0" smtClean="0"/>
              <a:t> een grotere fotosynthese op.</a:t>
            </a:r>
            <a:br>
              <a:rPr lang="nl-NL" sz="2400" dirty="0" smtClean="0"/>
            </a:br>
            <a:r>
              <a:rPr lang="nl-NL" sz="2400" dirty="0" smtClean="0"/>
              <a:t>In het traject van 0 tot 5 lux heeft licht invloed op de intensiteit van de fotosynthese, </a:t>
            </a:r>
            <a:r>
              <a:rPr lang="nl-NL" sz="2400" b="1" dirty="0" smtClean="0"/>
              <a:t>licht is daar blijkbaar een beperkende factor.</a:t>
            </a:r>
            <a:r>
              <a:rPr lang="nl-NL" sz="2400" dirty="0" smtClean="0"/>
              <a:t/>
            </a:r>
            <a:br>
              <a:rPr lang="nl-NL" sz="2400" dirty="0" smtClean="0"/>
            </a:br>
            <a:r>
              <a:rPr lang="nl-NL" sz="2400" dirty="0" smtClean="0"/>
              <a:t>Een </a:t>
            </a:r>
            <a:r>
              <a:rPr lang="nl-NL" sz="2400" b="1" dirty="0" smtClean="0"/>
              <a:t>beperkende factor</a:t>
            </a:r>
            <a:r>
              <a:rPr lang="nl-NL" sz="2400" dirty="0" smtClean="0"/>
              <a:t> is de </a:t>
            </a:r>
            <a:r>
              <a:rPr lang="nl-NL" sz="2400" b="1" dirty="0" smtClean="0"/>
              <a:t>factor die de snelheid van het proces bepaalt</a:t>
            </a:r>
          </a:p>
          <a:p>
            <a:r>
              <a:rPr lang="nl-NL" sz="2400" dirty="0" smtClean="0"/>
              <a:t>Het is heel goed mogelijk dat de plant die voor dit diagram is gebruikt bij een </a:t>
            </a:r>
            <a:r>
              <a:rPr lang="nl-NL" sz="2400" b="1" dirty="0" smtClean="0"/>
              <a:t>hogere temperatuur een grotere dissimilatie vertoont, maar ook een grotere fotosynthese kan hebben</a:t>
            </a:r>
            <a:r>
              <a:rPr lang="nl-NL" sz="2400" dirty="0" smtClean="0"/>
              <a:t>. </a:t>
            </a:r>
            <a:r>
              <a:rPr lang="nl-NL" sz="2400" b="1" dirty="0" smtClean="0"/>
              <a:t>Dan is de temperatuur de beperkende factor voor de dissimilatie, en ook voor de fotosynthese bij een lichtintensiteit groter dan 5 lux</a:t>
            </a:r>
            <a:endParaRPr lang="nl-NL"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GUUST FLATER 3.jpg"/>
          <p:cNvPicPr>
            <a:picLocks noChangeAspect="1"/>
          </p:cNvPicPr>
          <p:nvPr/>
        </p:nvPicPr>
        <p:blipFill>
          <a:blip r:embed="rId2" cstate="print"/>
          <a:stretch>
            <a:fillRect/>
          </a:stretch>
        </p:blipFill>
        <p:spPr>
          <a:xfrm>
            <a:off x="1903031" y="987930"/>
            <a:ext cx="5419719" cy="524938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Aerobe dissimilatie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Bij dissimilatie zijn </a:t>
            </a:r>
            <a:r>
              <a:rPr lang="nl-NL" sz="2400" dirty="0" err="1" smtClean="0"/>
              <a:t>waterstofacceptoren</a:t>
            </a:r>
            <a:r>
              <a:rPr lang="nl-NL" sz="2400" dirty="0" smtClean="0"/>
              <a:t> nodig. </a:t>
            </a:r>
          </a:p>
          <a:p>
            <a:r>
              <a:rPr lang="nl-NL" sz="2400" dirty="0" smtClean="0"/>
              <a:t>De belangrijkste </a:t>
            </a:r>
            <a:r>
              <a:rPr lang="nl-NL" sz="2400" dirty="0" err="1" smtClean="0"/>
              <a:t>waterstofacceptor</a:t>
            </a:r>
            <a:r>
              <a:rPr lang="nl-NL" sz="2400" dirty="0" smtClean="0"/>
              <a:t> is NAD (</a:t>
            </a:r>
            <a:r>
              <a:rPr lang="nl-NL" sz="2400" dirty="0" err="1" smtClean="0"/>
              <a:t>nicotinamide-adenine-dinucleotide</a:t>
            </a:r>
            <a:r>
              <a:rPr lang="nl-NL" sz="2400" dirty="0" smtClean="0"/>
              <a:t>), chemisch zeer verwant aan NADP (werkzaam bij de fotosynthese). </a:t>
            </a:r>
          </a:p>
          <a:p>
            <a:r>
              <a:rPr lang="nl-NL" sz="2400" dirty="0" smtClean="0"/>
              <a:t>De </a:t>
            </a:r>
            <a:r>
              <a:rPr lang="nl-NL" sz="2400" b="1" dirty="0" smtClean="0"/>
              <a:t>aerobe dissimilatie gebeurt in drie stappen</a:t>
            </a:r>
            <a:r>
              <a:rPr lang="nl-NL" sz="2400" dirty="0" smtClean="0"/>
              <a:t>, die elk op een eigen plaats in een cel plaatsvinden:</a:t>
            </a:r>
          </a:p>
          <a:p>
            <a:pPr>
              <a:buNone/>
            </a:pPr>
            <a:endParaRPr lang="nl-NL" sz="2600" dirty="0"/>
          </a:p>
          <a:p>
            <a:pPr>
              <a:buNone/>
            </a:pPr>
            <a:r>
              <a:rPr lang="nl-NL" sz="2600" b="1" dirty="0" smtClean="0"/>
              <a:t>1.</a:t>
            </a:r>
            <a:r>
              <a:rPr lang="nl-NL" sz="2600" dirty="0" smtClean="0"/>
              <a:t>	  </a:t>
            </a:r>
            <a:r>
              <a:rPr lang="nl-NL" sz="2600" b="1" dirty="0" smtClean="0"/>
              <a:t>Stap 1: </a:t>
            </a:r>
            <a:r>
              <a:rPr lang="nl-NL" sz="2600" b="1" dirty="0" err="1" smtClean="0"/>
              <a:t>glycolyse</a:t>
            </a:r>
            <a:r>
              <a:rPr lang="nl-NL" sz="2600" b="1" dirty="0"/>
              <a:t> </a:t>
            </a:r>
            <a:r>
              <a:rPr lang="nl-NL" sz="2600" b="1" dirty="0" smtClean="0"/>
              <a:t> (in het cytoplasma)</a:t>
            </a:r>
          </a:p>
          <a:p>
            <a:pPr marL="457200" indent="-457200">
              <a:buAutoNum type="arabicPeriod" startAt="2"/>
            </a:pPr>
            <a:r>
              <a:rPr lang="nl-NL" sz="2600" b="1" dirty="0" smtClean="0"/>
              <a:t>Stap 2: citroenzuurcyclus </a:t>
            </a:r>
            <a:r>
              <a:rPr lang="nl-NL" sz="2600" dirty="0" smtClean="0"/>
              <a:t>ofwel </a:t>
            </a:r>
            <a:r>
              <a:rPr lang="nl-NL" sz="2600" b="1" dirty="0" err="1" smtClean="0"/>
              <a:t>krebscyclus</a:t>
            </a:r>
            <a:endParaRPr lang="nl-NL" sz="2600" b="1" dirty="0" smtClean="0"/>
          </a:p>
          <a:p>
            <a:pPr marL="457200" indent="-457200">
              <a:buAutoNum type="arabicPeriod" startAt="2"/>
            </a:pPr>
            <a:r>
              <a:rPr lang="nl-NL" sz="2600" b="1" dirty="0" smtClean="0"/>
              <a:t>Stap 3: oxidatieve </a:t>
            </a:r>
            <a:r>
              <a:rPr lang="nl-NL" sz="2600" b="1" dirty="0" err="1" smtClean="0"/>
              <a:t>fosforylering</a:t>
            </a:r>
            <a:r>
              <a:rPr lang="nl-NL" sz="2600" b="1" dirty="0" smtClean="0"/>
              <a:t> of ademhalingsketen</a:t>
            </a:r>
            <a:r>
              <a:rPr lang="nl-NL" sz="2400" b="1" dirty="0" smtClean="0"/>
              <a:t>	</a:t>
            </a:r>
            <a:endParaRPr lang="nl-N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fontScale="90000"/>
          </a:bodyPr>
          <a:lstStyle/>
          <a:p>
            <a:r>
              <a:rPr lang="nl-NL" sz="3200" b="1" dirty="0" smtClean="0"/>
              <a:t/>
            </a:r>
            <a:br>
              <a:rPr lang="nl-NL" sz="3200" b="1" dirty="0" smtClean="0"/>
            </a:br>
            <a:r>
              <a:rPr lang="nl-NL" sz="3200" b="1" dirty="0" smtClean="0"/>
              <a:t>Aerobe dissimilatie 3</a:t>
            </a:r>
            <a:br>
              <a:rPr lang="nl-NL" sz="3200" b="1" dirty="0" smtClean="0"/>
            </a:br>
            <a:r>
              <a:rPr lang="nl-NL" sz="3200" i="1" dirty="0" smtClean="0"/>
              <a:t>Stap 1: </a:t>
            </a:r>
            <a:r>
              <a:rPr lang="nl-NL" sz="3200" i="1" dirty="0" err="1" smtClean="0"/>
              <a:t>Glycolyse</a:t>
            </a:r>
            <a:r>
              <a:rPr lang="nl-NL" sz="3200" i="1" dirty="0" smtClean="0"/>
              <a:t> (waar?)</a:t>
            </a:r>
            <a:br>
              <a:rPr lang="nl-NL" sz="3200" i="1" dirty="0" smtClean="0"/>
            </a:br>
            <a:r>
              <a:rPr lang="nl-NL" sz="2800" dirty="0" smtClean="0"/>
              <a:t>Bekijk de </a:t>
            </a:r>
            <a:r>
              <a:rPr lang="nl-NL" sz="2800" dirty="0" smtClean="0">
                <a:hlinkClick r:id="rId2"/>
              </a:rPr>
              <a:t>animatie</a:t>
            </a:r>
            <a:r>
              <a:rPr lang="nl-NL" sz="2800" dirty="0" smtClean="0"/>
              <a:t> op </a:t>
            </a:r>
            <a:r>
              <a:rPr lang="nl-NL" sz="2800" dirty="0" err="1" smtClean="0"/>
              <a:t>Bioplek</a:t>
            </a:r>
            <a:r>
              <a:rPr lang="nl-NL" sz="2800" dirty="0" smtClean="0"/>
              <a:t> (klik </a:t>
            </a:r>
            <a:r>
              <a:rPr lang="nl-NL" sz="2800" dirty="0" smtClean="0">
                <a:hlinkClick r:id="rId3"/>
              </a:rPr>
              <a:t>hier</a:t>
            </a:r>
            <a:r>
              <a:rPr lang="nl-NL" sz="2800" dirty="0" smtClean="0"/>
              <a:t> voor de </a:t>
            </a:r>
            <a:r>
              <a:rPr lang="nl-NL" sz="2800" dirty="0" err="1" smtClean="0"/>
              <a:t>iPad</a:t>
            </a:r>
            <a:r>
              <a:rPr lang="nl-NL" sz="2800" dirty="0" smtClean="0"/>
              <a:t>). </a:t>
            </a:r>
            <a:br>
              <a:rPr lang="nl-NL" sz="2800" dirty="0" smtClean="0"/>
            </a:br>
            <a:endParaRPr lang="nl-NL" sz="3200" dirty="0"/>
          </a:p>
        </p:txBody>
      </p:sp>
      <p:pic>
        <p:nvPicPr>
          <p:cNvPr id="4" name="Tijdelijke aanduiding voor inhoud 3" descr="krebscyclus.jpg"/>
          <p:cNvPicPr>
            <a:picLocks noGrp="1" noChangeAspect="1"/>
          </p:cNvPicPr>
          <p:nvPr>
            <p:ph idx="1"/>
          </p:nvPr>
        </p:nvPicPr>
        <p:blipFill>
          <a:blip r:embed="rId4" cstate="print"/>
          <a:stretch>
            <a:fillRect/>
          </a:stretch>
        </p:blipFill>
        <p:spPr>
          <a:xfrm>
            <a:off x="2123728" y="1952710"/>
            <a:ext cx="4680520" cy="490529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200" b="1" dirty="0" smtClean="0"/>
              <a:t/>
            </a:r>
            <a:br>
              <a:rPr lang="nl-NL" sz="3200" b="1" dirty="0" smtClean="0"/>
            </a:br>
            <a:r>
              <a:rPr lang="nl-NL" sz="3200" b="1" dirty="0" smtClean="0"/>
              <a:t>Aerobe dissimilatie 4</a:t>
            </a:r>
            <a:br>
              <a:rPr lang="nl-NL" sz="3200" b="1" dirty="0" smtClean="0"/>
            </a:br>
            <a:r>
              <a:rPr lang="nl-NL" sz="3200" i="1" dirty="0" smtClean="0"/>
              <a:t>Stap 2: citroenzuurcyclus ofwel </a:t>
            </a:r>
            <a:r>
              <a:rPr lang="nl-NL" sz="3200" i="1" dirty="0" err="1" smtClean="0"/>
              <a:t>krebscyclus</a:t>
            </a:r>
            <a:r>
              <a:rPr lang="nl-NL" sz="3200" i="1" dirty="0" smtClean="0"/>
              <a:t> (waar?)</a:t>
            </a:r>
            <a:br>
              <a:rPr lang="nl-NL" sz="3200" i="1" dirty="0" smtClean="0"/>
            </a:br>
            <a:r>
              <a:rPr lang="nl-NL" sz="2800" dirty="0" smtClean="0"/>
              <a:t>Bekijk een </a:t>
            </a:r>
            <a:r>
              <a:rPr lang="nl-NL" sz="2800" dirty="0" smtClean="0">
                <a:hlinkClick r:id="rId2"/>
              </a:rPr>
              <a:t>animatie</a:t>
            </a:r>
            <a:r>
              <a:rPr lang="nl-NL" sz="2800" dirty="0" smtClean="0"/>
              <a:t> van het proces (klik </a:t>
            </a:r>
            <a:r>
              <a:rPr lang="nl-NL" sz="2800" dirty="0" smtClean="0">
                <a:hlinkClick r:id="rId3"/>
              </a:rPr>
              <a:t>hier</a:t>
            </a:r>
            <a:r>
              <a:rPr lang="nl-NL" sz="2800" dirty="0" smtClean="0"/>
              <a:t> voor de </a:t>
            </a:r>
            <a:r>
              <a:rPr lang="nl-NL" sz="2800" dirty="0" err="1" smtClean="0"/>
              <a:t>iPad</a:t>
            </a:r>
            <a:r>
              <a:rPr lang="nl-NL" sz="2800" dirty="0" smtClean="0"/>
              <a:t>).</a:t>
            </a:r>
            <a:r>
              <a:rPr lang="nl-NL" sz="3200" dirty="0" smtClean="0"/>
              <a:t/>
            </a:r>
            <a:br>
              <a:rPr lang="nl-NL" sz="3200" dirty="0" smtClean="0"/>
            </a:br>
            <a:endParaRPr lang="nl-NL" sz="3200" dirty="0"/>
          </a:p>
        </p:txBody>
      </p:sp>
      <p:pic>
        <p:nvPicPr>
          <p:cNvPr id="4" name="Tijdelijke aanduiding voor inhoud 3" descr="citroenzuurcyclus 3.jpg"/>
          <p:cNvPicPr>
            <a:picLocks noGrp="1" noChangeAspect="1"/>
          </p:cNvPicPr>
          <p:nvPr>
            <p:ph idx="1"/>
          </p:nvPr>
        </p:nvPicPr>
        <p:blipFill>
          <a:blip r:embed="rId4" cstate="print"/>
          <a:stretch>
            <a:fillRect/>
          </a:stretch>
        </p:blipFill>
        <p:spPr>
          <a:xfrm>
            <a:off x="1979712" y="1556792"/>
            <a:ext cx="5040560" cy="515719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146250"/>
          </a:xfrm>
        </p:spPr>
        <p:txBody>
          <a:bodyPr>
            <a:normAutofit/>
          </a:bodyPr>
          <a:lstStyle/>
          <a:p>
            <a:r>
              <a:rPr lang="nl-NL" sz="3200" b="1" dirty="0" smtClean="0"/>
              <a:t>Aerobe dissimilatie 5 </a:t>
            </a:r>
            <a:br>
              <a:rPr lang="nl-NL" sz="3200" b="1" dirty="0" smtClean="0"/>
            </a:br>
            <a:r>
              <a:rPr lang="nl-NL" sz="3200" b="1" dirty="0" smtClean="0"/>
              <a:t>Stap 3: oxidatieve </a:t>
            </a:r>
            <a:r>
              <a:rPr lang="nl-NL" sz="3200" b="1" dirty="0" err="1" smtClean="0"/>
              <a:t>fosforylering</a:t>
            </a:r>
            <a:r>
              <a:rPr lang="nl-NL" sz="3200" b="1" dirty="0" smtClean="0"/>
              <a:t> of ademhalingsketen (waar?)</a:t>
            </a:r>
            <a:br>
              <a:rPr lang="nl-NL" sz="3200" b="1" dirty="0" smtClean="0"/>
            </a:br>
            <a:r>
              <a:rPr lang="nl-NL" sz="2800" dirty="0" smtClean="0"/>
              <a:t> oxidatieve </a:t>
            </a:r>
            <a:r>
              <a:rPr lang="nl-NL" sz="2800" dirty="0" err="1" smtClean="0"/>
              <a:t>fosforylering</a:t>
            </a:r>
            <a:r>
              <a:rPr lang="nl-NL" sz="2800" dirty="0" smtClean="0"/>
              <a:t> </a:t>
            </a:r>
            <a:r>
              <a:rPr lang="nl-NL" sz="2800" dirty="0" smtClean="0">
                <a:hlinkClick r:id="rId2"/>
              </a:rPr>
              <a:t>hier</a:t>
            </a:r>
            <a:r>
              <a:rPr lang="nl-NL" sz="2800" dirty="0" smtClean="0"/>
              <a:t> als animatie zien </a:t>
            </a:r>
            <a:endParaRPr lang="nl-NL" sz="3200" dirty="0"/>
          </a:p>
        </p:txBody>
      </p:sp>
      <p:pic>
        <p:nvPicPr>
          <p:cNvPr id="4" name="Tijdelijke aanduiding voor inhoud 3" descr="elektronentransportketen.jpg"/>
          <p:cNvPicPr>
            <a:picLocks noGrp="1" noChangeAspect="1"/>
          </p:cNvPicPr>
          <p:nvPr>
            <p:ph idx="1"/>
          </p:nvPr>
        </p:nvPicPr>
        <p:blipFill>
          <a:blip r:embed="rId3" cstate="print"/>
          <a:stretch>
            <a:fillRect/>
          </a:stretch>
        </p:blipFill>
        <p:spPr>
          <a:xfrm>
            <a:off x="2411760" y="2323440"/>
            <a:ext cx="4032448" cy="442482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Aerobe dissimilatie 5</a:t>
            </a:r>
            <a:br>
              <a:rPr lang="nl-NL" sz="3200" b="1" dirty="0" smtClean="0"/>
            </a:br>
            <a:r>
              <a:rPr lang="nl-NL" sz="3200" b="1" dirty="0" smtClean="0"/>
              <a:t>Samenvattend</a:t>
            </a:r>
            <a:endParaRPr lang="nl-NL" sz="3200" dirty="0"/>
          </a:p>
        </p:txBody>
      </p:sp>
      <p:sp>
        <p:nvSpPr>
          <p:cNvPr id="3" name="Tijdelijke aanduiding voor inhoud 2"/>
          <p:cNvSpPr>
            <a:spLocks noGrp="1"/>
          </p:cNvSpPr>
          <p:nvPr>
            <p:ph idx="1"/>
          </p:nvPr>
        </p:nvSpPr>
        <p:spPr/>
        <p:txBody>
          <a:bodyPr>
            <a:normAutofit fontScale="92500"/>
          </a:bodyPr>
          <a:lstStyle/>
          <a:p>
            <a:pPr fontAlgn="t"/>
            <a:r>
              <a:rPr lang="nl-NL" sz="2400" dirty="0" smtClean="0"/>
              <a:t>bij de </a:t>
            </a:r>
            <a:r>
              <a:rPr lang="nl-NL" sz="2400" b="1" dirty="0" err="1" smtClean="0"/>
              <a:t>glycolyse</a:t>
            </a:r>
            <a:r>
              <a:rPr lang="nl-NL" sz="2400" dirty="0" smtClean="0"/>
              <a:t> ontstaan 2 </a:t>
            </a:r>
            <a:r>
              <a:rPr lang="nl-NL" sz="2400" dirty="0" err="1" smtClean="0"/>
              <a:t>pyrodruivenzuur</a:t>
            </a:r>
            <a:r>
              <a:rPr lang="nl-NL" sz="2400" dirty="0" smtClean="0"/>
              <a:t>, 2 NADH</a:t>
            </a:r>
            <a:r>
              <a:rPr lang="nl-NL" sz="2400" baseline="-25000" dirty="0" smtClean="0"/>
              <a:t>2</a:t>
            </a:r>
            <a:r>
              <a:rPr lang="nl-NL" sz="2400" dirty="0" smtClean="0"/>
              <a:t> en 2 ATP;</a:t>
            </a:r>
          </a:p>
          <a:p>
            <a:pPr fontAlgn="t"/>
            <a:r>
              <a:rPr lang="nl-NL" sz="2400" dirty="0" smtClean="0"/>
              <a:t>bij de </a:t>
            </a:r>
            <a:r>
              <a:rPr lang="nl-NL" sz="2400" b="1" dirty="0" smtClean="0"/>
              <a:t>citroenzuurcyclus</a:t>
            </a:r>
            <a:r>
              <a:rPr lang="nl-NL" sz="2400" dirty="0" smtClean="0"/>
              <a:t> ontstaan uit 2 </a:t>
            </a:r>
            <a:r>
              <a:rPr lang="nl-NL" sz="2400" dirty="0" err="1" smtClean="0"/>
              <a:t>pyrodruivenzuur</a:t>
            </a:r>
            <a:r>
              <a:rPr lang="nl-NL" sz="2400" dirty="0" smtClean="0"/>
              <a:t> (= 1 glucose): 6 NADH</a:t>
            </a:r>
            <a:r>
              <a:rPr lang="nl-NL" sz="2400" baseline="-25000" dirty="0" smtClean="0"/>
              <a:t>2</a:t>
            </a:r>
            <a:r>
              <a:rPr lang="nl-NL" sz="2400" dirty="0" smtClean="0"/>
              <a:t>, 2 FADH</a:t>
            </a:r>
            <a:r>
              <a:rPr lang="nl-NL" sz="2400" baseline="-25000" dirty="0" smtClean="0"/>
              <a:t>2</a:t>
            </a:r>
            <a:r>
              <a:rPr lang="nl-NL" sz="2400" dirty="0" smtClean="0"/>
              <a:t> en 2 ATP </a:t>
            </a:r>
          </a:p>
          <a:p>
            <a:pPr fontAlgn="t"/>
            <a:r>
              <a:rPr lang="nl-NL" sz="2400" dirty="0" smtClean="0"/>
              <a:t>de </a:t>
            </a:r>
            <a:r>
              <a:rPr lang="nl-NL" sz="2400" dirty="0" err="1" smtClean="0"/>
              <a:t>H-atomen</a:t>
            </a:r>
            <a:r>
              <a:rPr lang="nl-NL" sz="2400" dirty="0" smtClean="0"/>
              <a:t> van NADH</a:t>
            </a:r>
            <a:r>
              <a:rPr lang="nl-NL" sz="2400" baseline="-25000" dirty="0" smtClean="0"/>
              <a:t>2</a:t>
            </a:r>
            <a:r>
              <a:rPr lang="nl-NL" sz="2400" dirty="0" smtClean="0"/>
              <a:t> en FADH</a:t>
            </a:r>
            <a:r>
              <a:rPr lang="nl-NL" sz="2400" baseline="-25000" dirty="0" smtClean="0"/>
              <a:t>2</a:t>
            </a:r>
            <a:r>
              <a:rPr lang="nl-NL" sz="2400" dirty="0" smtClean="0"/>
              <a:t> doorlopen de ademhalingsketen; dit </a:t>
            </a:r>
            <a:r>
              <a:rPr lang="nl-NL" sz="2400" b="1" dirty="0" smtClean="0"/>
              <a:t>levert 34 ATP </a:t>
            </a:r>
            <a:r>
              <a:rPr lang="nl-NL" sz="2400" dirty="0" smtClean="0"/>
              <a:t>op</a:t>
            </a:r>
          </a:p>
          <a:p>
            <a:pPr fontAlgn="t"/>
            <a:r>
              <a:rPr lang="nl-NL" sz="2400" dirty="0" smtClean="0"/>
              <a:t>zuurstof fungeert als laatste </a:t>
            </a:r>
            <a:r>
              <a:rPr lang="nl-NL" sz="2400" dirty="0" err="1" smtClean="0"/>
              <a:t>waterstofacceptor</a:t>
            </a:r>
            <a:r>
              <a:rPr lang="nl-NL" sz="2400" dirty="0" smtClean="0"/>
              <a:t>;</a:t>
            </a:r>
          </a:p>
          <a:p>
            <a:pPr fontAlgn="t"/>
            <a:r>
              <a:rPr lang="nl-NL" sz="2400" dirty="0" smtClean="0"/>
              <a:t>per F- of NADH</a:t>
            </a:r>
            <a:r>
              <a:rPr lang="nl-NL" sz="2400" baseline="-25000" dirty="0" smtClean="0"/>
              <a:t>2</a:t>
            </a:r>
            <a:r>
              <a:rPr lang="nl-NL" sz="2400" dirty="0" smtClean="0"/>
              <a:t> ontstaan 3 ATP moleculen;</a:t>
            </a:r>
          </a:p>
          <a:p>
            <a:pPr fontAlgn="t"/>
            <a:r>
              <a:rPr lang="nl-NL" sz="2400" dirty="0" smtClean="0"/>
              <a:t>per molecuul glucose ontstaan dus 4 + 34 = 38 moleculen ATP (bruto).</a:t>
            </a:r>
          </a:p>
          <a:p>
            <a:pPr fontAlgn="t"/>
            <a:r>
              <a:rPr lang="nl-NL" sz="2400" dirty="0" smtClean="0"/>
              <a:t>NETTO ECHTER??</a:t>
            </a:r>
          </a:p>
          <a:p>
            <a:pPr fontAlgn="t"/>
            <a:r>
              <a:rPr lang="nl-NL" sz="2400" dirty="0" smtClean="0"/>
              <a:t>WAAROM??</a:t>
            </a:r>
          </a:p>
          <a:p>
            <a:endParaRPr lang="nl-NL"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Dissimilatie</a:t>
            </a:r>
            <a:endParaRPr lang="nl-NL" sz="3200" b="1" dirty="0"/>
          </a:p>
        </p:txBody>
      </p:sp>
      <p:sp>
        <p:nvSpPr>
          <p:cNvPr id="3" name="Tijdelijke aanduiding voor inhoud 2"/>
          <p:cNvSpPr>
            <a:spLocks noGrp="1"/>
          </p:cNvSpPr>
          <p:nvPr>
            <p:ph idx="1"/>
          </p:nvPr>
        </p:nvSpPr>
        <p:spPr/>
        <p:txBody>
          <a:bodyPr/>
          <a:lstStyle/>
          <a:p>
            <a:r>
              <a:rPr lang="nl-NL" dirty="0" smtClean="0">
                <a:hlinkClick r:id="rId2"/>
              </a:rPr>
              <a:t>https://www.youtube.com/watch?v=lRN7gIdQi_Q</a:t>
            </a:r>
            <a:r>
              <a:rPr lang="nl-NL" dirty="0" smtClean="0"/>
              <a:t>      DISSIMILATIE  SRUTENFRANS  VWO</a:t>
            </a:r>
          </a:p>
          <a:p>
            <a:pPr>
              <a:buNone/>
            </a:pPr>
            <a:r>
              <a:rPr lang="nl-NL" dirty="0" smtClean="0"/>
              <a:t>    32 MIN. 25</a:t>
            </a:r>
          </a:p>
          <a:p>
            <a:pPr>
              <a:buNone/>
            </a:pP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Andere brandstoffen 1</a:t>
            </a:r>
            <a:endParaRPr lang="nl-NL" sz="3200" dirty="0"/>
          </a:p>
        </p:txBody>
      </p:sp>
      <p:sp>
        <p:nvSpPr>
          <p:cNvPr id="3" name="Tijdelijke aanduiding voor inhoud 2"/>
          <p:cNvSpPr>
            <a:spLocks noGrp="1"/>
          </p:cNvSpPr>
          <p:nvPr>
            <p:ph idx="1"/>
          </p:nvPr>
        </p:nvSpPr>
        <p:spPr>
          <a:xfrm>
            <a:off x="457200" y="980728"/>
            <a:ext cx="8229600" cy="5472608"/>
          </a:xfrm>
        </p:spPr>
        <p:txBody>
          <a:bodyPr>
            <a:normAutofit fontScale="85000" lnSpcReduction="10000"/>
          </a:bodyPr>
          <a:lstStyle/>
          <a:p>
            <a:r>
              <a:rPr lang="nl-NL" sz="2400" dirty="0" smtClean="0"/>
              <a:t>Niet alleen glucose kan worden verbrand, ook andere stoffen kunnen als brandstof dienen. De moleculen hoeven dan niet eerst in glucose worden omgezet, ze </a:t>
            </a:r>
            <a:r>
              <a:rPr lang="nl-NL" sz="2400" b="1" dirty="0" smtClean="0"/>
              <a:t>kunnen op andere plaatsen in het dissimilatieproces worden ingepast</a:t>
            </a:r>
            <a:r>
              <a:rPr lang="nl-NL" sz="2400" dirty="0" smtClean="0"/>
              <a:t>.</a:t>
            </a:r>
          </a:p>
          <a:p>
            <a:pPr fontAlgn="t">
              <a:buNone/>
            </a:pPr>
            <a:r>
              <a:rPr lang="nl-NL" sz="2400" dirty="0" smtClean="0"/>
              <a:t>Dat zijn:</a:t>
            </a:r>
          </a:p>
          <a:p>
            <a:pPr fontAlgn="t"/>
            <a:r>
              <a:rPr lang="nl-NL" sz="2400" b="1" dirty="0" smtClean="0"/>
              <a:t>aminozuren</a:t>
            </a:r>
            <a:r>
              <a:rPr lang="nl-NL" sz="2400" dirty="0" smtClean="0"/>
              <a:t>; ze worden in het menselijk lichaam </a:t>
            </a:r>
            <a:r>
              <a:rPr lang="nl-NL" sz="2400" b="1" dirty="0" err="1" smtClean="0"/>
              <a:t>gedesamineerd</a:t>
            </a:r>
            <a:r>
              <a:rPr lang="nl-NL" sz="2400" b="1" dirty="0" smtClean="0"/>
              <a:t> in de lever</a:t>
            </a:r>
            <a:r>
              <a:rPr lang="nl-NL" sz="2400" dirty="0" smtClean="0"/>
              <a:t>, waarbij de </a:t>
            </a:r>
            <a:r>
              <a:rPr lang="nl-NL" sz="2400" dirty="0" err="1" smtClean="0"/>
              <a:t>aminogroep</a:t>
            </a:r>
            <a:r>
              <a:rPr lang="nl-NL" sz="2400" dirty="0" smtClean="0"/>
              <a:t> wordt verwijderd en de rest van het molecuul verder wordt </a:t>
            </a:r>
            <a:r>
              <a:rPr lang="nl-NL" sz="2400" dirty="0" err="1" smtClean="0"/>
              <a:t>gedissimileerd</a:t>
            </a:r>
            <a:r>
              <a:rPr lang="nl-NL" sz="2400" dirty="0" smtClean="0"/>
              <a:t>; waar precies het molecuul dan in de citroenzuurcyclus komt, hangt af van de structuur van het aminozuur;</a:t>
            </a:r>
          </a:p>
          <a:p>
            <a:pPr fontAlgn="t"/>
            <a:r>
              <a:rPr lang="nl-NL" sz="2400" b="1" dirty="0" smtClean="0"/>
              <a:t>vetten</a:t>
            </a:r>
            <a:r>
              <a:rPr lang="nl-NL" sz="2400" dirty="0" smtClean="0"/>
              <a:t>; ze worden </a:t>
            </a:r>
            <a:r>
              <a:rPr lang="nl-NL" sz="2400" b="1" dirty="0" smtClean="0"/>
              <a:t>ontleed in glycerol en vetzuren</a:t>
            </a:r>
            <a:r>
              <a:rPr lang="nl-NL" sz="2400" dirty="0" smtClean="0"/>
              <a:t>, de glycerol wordt omgezet in </a:t>
            </a:r>
            <a:r>
              <a:rPr lang="nl-NL" sz="2400" dirty="0" err="1" smtClean="0"/>
              <a:t>glyceraldehyde</a:t>
            </a:r>
            <a:r>
              <a:rPr lang="nl-NL" sz="2400" dirty="0" smtClean="0"/>
              <a:t> en in de </a:t>
            </a:r>
            <a:r>
              <a:rPr lang="nl-NL" sz="2400" dirty="0" err="1" smtClean="0"/>
              <a:t>glycolyse</a:t>
            </a:r>
            <a:r>
              <a:rPr lang="nl-NL" sz="2400" dirty="0" smtClean="0"/>
              <a:t> ingepast, terwijl van de vetzuren steeds een </a:t>
            </a:r>
            <a:r>
              <a:rPr lang="nl-NL" sz="2400" dirty="0" err="1" smtClean="0"/>
              <a:t>acetylgroep</a:t>
            </a:r>
            <a:r>
              <a:rPr lang="nl-NL" sz="2400" dirty="0" smtClean="0"/>
              <a:t> wordt afgesplitst, die aan </a:t>
            </a:r>
            <a:r>
              <a:rPr lang="nl-NL" sz="2400" dirty="0" err="1" smtClean="0"/>
              <a:t>co-enzym-a</a:t>
            </a:r>
            <a:r>
              <a:rPr lang="nl-NL" sz="2400" dirty="0" smtClean="0"/>
              <a:t> gebonden wordt verwerkt.;</a:t>
            </a:r>
          </a:p>
          <a:p>
            <a:pPr fontAlgn="t"/>
            <a:r>
              <a:rPr lang="nl-NL" sz="2400" b="1" dirty="0" smtClean="0"/>
              <a:t>koolhydraten</a:t>
            </a:r>
            <a:r>
              <a:rPr lang="nl-NL" sz="2400" dirty="0" smtClean="0"/>
              <a:t>; deze worden </a:t>
            </a:r>
            <a:r>
              <a:rPr lang="nl-NL" sz="2400" b="1" dirty="0" smtClean="0"/>
              <a:t>eerst tot </a:t>
            </a:r>
            <a:r>
              <a:rPr lang="nl-NL" sz="2400" b="1" dirty="0" err="1" smtClean="0"/>
              <a:t>monosachariden</a:t>
            </a:r>
            <a:r>
              <a:rPr lang="nl-NL" sz="2400" b="1" dirty="0" smtClean="0"/>
              <a:t> (vooral glucose) afgebroken.</a:t>
            </a:r>
          </a:p>
          <a:p>
            <a:pPr>
              <a:buNone/>
            </a:pPr>
            <a:endParaRPr lang="nl-NL" sz="2400" dirty="0" smtClean="0"/>
          </a:p>
          <a:p>
            <a:pPr>
              <a:buNone/>
            </a:pPr>
            <a:r>
              <a:rPr lang="nl-NL" sz="2400" dirty="0" smtClean="0"/>
              <a:t>Zie overzichtsschema op volgende dia</a:t>
            </a:r>
            <a:br>
              <a:rPr lang="nl-NL" sz="2400" dirty="0" smtClean="0"/>
            </a:br>
            <a:endParaRPr lang="nl-NL" sz="2400"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1004</Words>
  <Application>Microsoft Office PowerPoint</Application>
  <PresentationFormat>Diavoorstelling (4:3)</PresentationFormat>
  <Paragraphs>102</Paragraphs>
  <Slides>25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25</vt:i4>
      </vt:variant>
    </vt:vector>
  </HeadingPairs>
  <TitlesOfParts>
    <vt:vector size="28" baseType="lpstr">
      <vt:lpstr>Arial</vt:lpstr>
      <vt:lpstr>Calibri</vt:lpstr>
      <vt:lpstr>Office-thema</vt:lpstr>
      <vt:lpstr>Basisstof 3  Dissimilatie </vt:lpstr>
      <vt:lpstr>Aerobe dissimilatie 1</vt:lpstr>
      <vt:lpstr>Aerobe dissimilatie 2</vt:lpstr>
      <vt:lpstr> Aerobe dissimilatie 3 Stap 1: Glycolyse (waar?) Bekijk de animatie op Bioplek (klik hier voor de iPad).  </vt:lpstr>
      <vt:lpstr> Aerobe dissimilatie 4 Stap 2: citroenzuurcyclus ofwel krebscyclus (waar?) Bekijk een animatie van het proces (klik hier voor de iPad). </vt:lpstr>
      <vt:lpstr>Aerobe dissimilatie 5  Stap 3: oxidatieve fosforylering of ademhalingsketen (waar?)  oxidatieve fosforylering hier als animatie zien </vt:lpstr>
      <vt:lpstr>Aerobe dissimilatie 5 Samenvattend</vt:lpstr>
      <vt:lpstr>Dissimilatie</vt:lpstr>
      <vt:lpstr>Andere brandstoffen 1</vt:lpstr>
      <vt:lpstr>Andere brandstoffen 2</vt:lpstr>
      <vt:lpstr>Respiratoir quotiënt 1</vt:lpstr>
      <vt:lpstr>Respiratoir quotiënt 2</vt:lpstr>
      <vt:lpstr>Respiratoir quotiënt 3</vt:lpstr>
      <vt:lpstr>Anaerobe dissimilatie 1</vt:lpstr>
      <vt:lpstr>Anaerobe dissimilatie 2</vt:lpstr>
      <vt:lpstr>Melkzuurgisting 1</vt:lpstr>
      <vt:lpstr>Melkzuurgisting 2  Spieren</vt:lpstr>
      <vt:lpstr>Melkzuurgisting 3  Bacteriën</vt:lpstr>
      <vt:lpstr>Alcoholgisting 1</vt:lpstr>
      <vt:lpstr>Alcoholgisting 3</vt:lpstr>
      <vt:lpstr>Gisting bij drank- en voedselbereiding</vt:lpstr>
      <vt:lpstr>Assimilatie en dissimilatie in groene planten 2</vt:lpstr>
      <vt:lpstr>Assimilatie en dissimilatie in groene planten 3</vt:lpstr>
      <vt:lpstr>Beperkende factoren 1</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12.4   Dissimilatie</dc:title>
  <dc:creator>hrm</dc:creator>
  <cp:lastModifiedBy>Admin</cp:lastModifiedBy>
  <cp:revision>7</cp:revision>
  <dcterms:created xsi:type="dcterms:W3CDTF">2014-12-10T11:40:44Z</dcterms:created>
  <dcterms:modified xsi:type="dcterms:W3CDTF">2016-09-08T17:28:38Z</dcterms:modified>
</cp:coreProperties>
</file>